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2"/>
  </p:notesMasterIdLst>
  <p:sldIdLst>
    <p:sldId id="256" r:id="rId2"/>
    <p:sldId id="457" r:id="rId3"/>
    <p:sldId id="470" r:id="rId4"/>
    <p:sldId id="471" r:id="rId5"/>
    <p:sldId id="571" r:id="rId6"/>
    <p:sldId id="572" r:id="rId7"/>
    <p:sldId id="574" r:id="rId8"/>
    <p:sldId id="573" r:id="rId9"/>
    <p:sldId id="537" r:id="rId10"/>
    <p:sldId id="575" r:id="rId11"/>
    <p:sldId id="577" r:id="rId12"/>
    <p:sldId id="576" r:id="rId13"/>
    <p:sldId id="552" r:id="rId14"/>
    <p:sldId id="553" r:id="rId15"/>
    <p:sldId id="578" r:id="rId16"/>
    <p:sldId id="579" r:id="rId17"/>
    <p:sldId id="580" r:id="rId18"/>
    <p:sldId id="538" r:id="rId19"/>
    <p:sldId id="476" r:id="rId20"/>
    <p:sldId id="581" r:id="rId21"/>
    <p:sldId id="498" r:id="rId22"/>
    <p:sldId id="517" r:id="rId23"/>
    <p:sldId id="554" r:id="rId24"/>
    <p:sldId id="582" r:id="rId25"/>
    <p:sldId id="555" r:id="rId26"/>
    <p:sldId id="584" r:id="rId27"/>
    <p:sldId id="583" r:id="rId28"/>
    <p:sldId id="585" r:id="rId29"/>
    <p:sldId id="556" r:id="rId30"/>
    <p:sldId id="557" r:id="rId31"/>
    <p:sldId id="587" r:id="rId32"/>
    <p:sldId id="591" r:id="rId33"/>
    <p:sldId id="588" r:id="rId34"/>
    <p:sldId id="589" r:id="rId35"/>
    <p:sldId id="590" r:id="rId36"/>
    <p:sldId id="477" r:id="rId37"/>
    <p:sldId id="558" r:id="rId38"/>
    <p:sldId id="586" r:id="rId39"/>
    <p:sldId id="596" r:id="rId40"/>
    <p:sldId id="595" r:id="rId41"/>
    <p:sldId id="600" r:id="rId42"/>
    <p:sldId id="560" r:id="rId43"/>
    <p:sldId id="592" r:id="rId44"/>
    <p:sldId id="594" r:id="rId45"/>
    <p:sldId id="599" r:id="rId46"/>
    <p:sldId id="598" r:id="rId47"/>
    <p:sldId id="602" r:id="rId48"/>
    <p:sldId id="601" r:id="rId49"/>
    <p:sldId id="597" r:id="rId50"/>
    <p:sldId id="559" r:id="rId5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2426" autoAdjust="0"/>
  </p:normalViewPr>
  <p:slideViewPr>
    <p:cSldViewPr snapToGrid="0">
      <p:cViewPr varScale="1">
        <p:scale>
          <a:sx n="113" d="100"/>
          <a:sy n="113" d="100"/>
        </p:scale>
        <p:origin x="460" y="1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4DA9C8-F285-4034-BCED-7AFC06A96F66}" type="datetimeFigureOut">
              <a:rPr lang="ko-KR" altLang="en-US" smtClean="0"/>
              <a:t>2024-04-01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AB881B-D397-4B29-BA41-4510EC719C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08459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34239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1" dirty="0" smtClean="0"/>
              <a:t>당연히 다르지</a:t>
            </a:r>
            <a:r>
              <a:rPr lang="en-US" altLang="ko-KR" b="1" dirty="0" smtClean="0"/>
              <a:t>. </a:t>
            </a:r>
            <a:r>
              <a:rPr lang="ko-KR" altLang="en-US" b="1" dirty="0" smtClean="0"/>
              <a:t>확률 분포를 가지고 확률적으로 </a:t>
            </a:r>
            <a:r>
              <a:rPr lang="ko-KR" altLang="en-US" b="1" dirty="0" err="1" smtClean="0"/>
              <a:t>샘플링하니까</a:t>
            </a:r>
            <a:r>
              <a:rPr lang="en-US" altLang="ko-KR" b="1" dirty="0" smtClean="0"/>
              <a:t>. </a:t>
            </a:r>
          </a:p>
          <a:p>
            <a:endParaRPr lang="en-US" altLang="ko-KR" b="1" dirty="0" smtClean="0"/>
          </a:p>
          <a:p>
            <a:r>
              <a:rPr lang="ko-KR" altLang="en-US" b="1" dirty="0" smtClean="0"/>
              <a:t>주어 동사 짝짓기</a:t>
            </a:r>
            <a:r>
              <a:rPr lang="en-US" altLang="ko-KR" b="1" dirty="0" smtClean="0"/>
              <a:t>/</a:t>
            </a:r>
            <a:r>
              <a:rPr lang="ko-KR" altLang="en-US" b="1" dirty="0" smtClean="0"/>
              <a:t>형용사 명사 사용법</a:t>
            </a:r>
            <a:r>
              <a:rPr lang="en-US" altLang="ko-KR" b="1" dirty="0" smtClean="0"/>
              <a:t>/</a:t>
            </a:r>
            <a:r>
              <a:rPr lang="ko-KR" altLang="en-US" b="1" dirty="0" smtClean="0"/>
              <a:t>의미적으로 올바른 문장 등</a:t>
            </a:r>
          </a:p>
          <a:p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91698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16655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21618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23110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24232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93701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19556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65605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1" dirty="0" err="1" smtClean="0"/>
              <a:t>lstm</a:t>
            </a:r>
            <a:r>
              <a:rPr lang="en-US" altLang="ko-KR" b="1" baseline="0" dirty="0" smtClean="0"/>
              <a:t> </a:t>
            </a:r>
            <a:r>
              <a:rPr lang="ko-KR" altLang="en-US" b="1" baseline="0" dirty="0" smtClean="0"/>
              <a:t>계층은 마치 처음부터 패딩이 존재하지 않았던 것처럼</a:t>
            </a:r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68890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1" dirty="0" smtClean="0"/>
              <a:t>원래대로라면 검증용데이터까지 </a:t>
            </a:r>
            <a:r>
              <a:rPr lang="en-US" altLang="ko-KR" b="1" dirty="0" smtClean="0"/>
              <a:t>3</a:t>
            </a:r>
            <a:r>
              <a:rPr lang="ko-KR" altLang="en-US" b="1" dirty="0" smtClean="0"/>
              <a:t>개 </a:t>
            </a:r>
            <a:r>
              <a:rPr lang="en-US" altLang="ko-KR" b="1" dirty="0" smtClean="0"/>
              <a:t>– </a:t>
            </a:r>
            <a:r>
              <a:rPr lang="ko-KR" altLang="en-US" b="1" dirty="0" err="1" smtClean="0"/>
              <a:t>하이퍼파라미터</a:t>
            </a:r>
            <a:r>
              <a:rPr lang="ko-KR" altLang="en-US" b="1" dirty="0" smtClean="0"/>
              <a:t> 튜닝</a:t>
            </a:r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6042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1" dirty="0" err="1" smtClean="0"/>
              <a:t>합성곱계층</a:t>
            </a:r>
            <a:r>
              <a:rPr lang="en-US" altLang="ko-KR" b="1" dirty="0" smtClean="0"/>
              <a:t>3</a:t>
            </a:r>
            <a:r>
              <a:rPr lang="ko-KR" altLang="en-US" b="1" dirty="0" smtClean="0"/>
              <a:t>개 </a:t>
            </a:r>
            <a:r>
              <a:rPr lang="ko-KR" altLang="en-US" b="1" dirty="0" err="1" smtClean="0"/>
              <a:t>완전연결</a:t>
            </a:r>
            <a:r>
              <a:rPr lang="ko-KR" altLang="en-US" b="1" dirty="0" smtClean="0"/>
              <a:t> </a:t>
            </a:r>
            <a:r>
              <a:rPr lang="en-US" altLang="ko-KR" b="1" dirty="0" smtClean="0"/>
              <a:t>2</a:t>
            </a:r>
            <a:r>
              <a:rPr lang="ko-KR" altLang="en-US" b="1" dirty="0" smtClean="0"/>
              <a:t>개</a:t>
            </a:r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971964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841188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1" dirty="0" err="1" smtClean="0"/>
              <a:t>hadamard</a:t>
            </a:r>
            <a:r>
              <a:rPr lang="en-US" altLang="ko-KR" b="1" dirty="0" smtClean="0"/>
              <a:t> product</a:t>
            </a:r>
          </a:p>
          <a:p>
            <a:r>
              <a:rPr lang="en-US" altLang="ko-KR" b="1" dirty="0" err="1" smtClean="0"/>
              <a:t>tanh</a:t>
            </a:r>
            <a:r>
              <a:rPr lang="ko-KR" altLang="en-US" b="1" dirty="0" smtClean="0"/>
              <a:t>미분 </a:t>
            </a:r>
            <a:r>
              <a:rPr lang="en-US" altLang="ko-KR" b="1" dirty="0" smtClean="0"/>
              <a:t>-&gt; 0~1.0</a:t>
            </a:r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979645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1" dirty="0" smtClean="0"/>
              <a:t>embedding W</a:t>
            </a:r>
            <a:r>
              <a:rPr lang="ko-KR" altLang="en-US" b="1" dirty="0" smtClean="0"/>
              <a:t>에서 추출</a:t>
            </a:r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024175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1" dirty="0" smtClean="0"/>
              <a:t>embedding W</a:t>
            </a:r>
            <a:r>
              <a:rPr lang="ko-KR" altLang="en-US" b="1" dirty="0" smtClean="0"/>
              <a:t>에서 추출</a:t>
            </a:r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962436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1" dirty="0" smtClean="0"/>
              <a:t>결정적인 답</a:t>
            </a:r>
            <a:r>
              <a:rPr lang="en-US" altLang="ko-KR" b="1" dirty="0" smtClean="0"/>
              <a:t>! </a:t>
            </a:r>
            <a:r>
              <a:rPr lang="ko-KR" altLang="en-US" b="1" dirty="0" err="1" smtClean="0"/>
              <a:t>대소관계는</a:t>
            </a:r>
            <a:r>
              <a:rPr lang="ko-KR" altLang="en-US" b="1" dirty="0" smtClean="0"/>
              <a:t> 변하지 않아서 </a:t>
            </a:r>
            <a:r>
              <a:rPr lang="ko-KR" altLang="en-US" b="1" dirty="0" err="1" smtClean="0"/>
              <a:t>소프트맥스</a:t>
            </a:r>
            <a:r>
              <a:rPr lang="en-US" altLang="ko-KR" b="1" dirty="0" smtClean="0"/>
              <a:t>x</a:t>
            </a:r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388295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1" dirty="0" smtClean="0"/>
              <a:t>결정적인 답</a:t>
            </a:r>
            <a:r>
              <a:rPr lang="en-US" altLang="ko-KR" b="1" dirty="0" smtClean="0"/>
              <a:t>! </a:t>
            </a:r>
            <a:r>
              <a:rPr lang="ko-KR" altLang="en-US" b="1" dirty="0" err="1" smtClean="0"/>
              <a:t>대소관계는</a:t>
            </a:r>
            <a:r>
              <a:rPr lang="ko-KR" altLang="en-US" b="1" dirty="0" smtClean="0"/>
              <a:t> 변하지 않아서 </a:t>
            </a:r>
            <a:r>
              <a:rPr lang="ko-KR" altLang="en-US" b="1" dirty="0" err="1" smtClean="0"/>
              <a:t>소프트맥스</a:t>
            </a:r>
            <a:r>
              <a:rPr lang="en-US" altLang="ko-KR" b="1" dirty="0" smtClean="0"/>
              <a:t>x</a:t>
            </a:r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13227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1" dirty="0" err="1" smtClean="0"/>
              <a:t>tanh</a:t>
            </a:r>
            <a:r>
              <a:rPr lang="en-US" altLang="ko-KR" b="1" baseline="0" dirty="0" smtClean="0"/>
              <a:t> </a:t>
            </a:r>
            <a:r>
              <a:rPr lang="ko-KR" altLang="en-US" b="1" baseline="0" dirty="0" err="1" smtClean="0"/>
              <a:t>인코딩된</a:t>
            </a:r>
            <a:r>
              <a:rPr lang="ko-KR" altLang="en-US" b="1" baseline="0" dirty="0" smtClean="0"/>
              <a:t> 정보의 강약을 조절</a:t>
            </a:r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929422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1" dirty="0" err="1" smtClean="0"/>
              <a:t>tanh</a:t>
            </a:r>
            <a:r>
              <a:rPr lang="en-US" altLang="ko-KR" b="1" baseline="0" dirty="0" smtClean="0"/>
              <a:t> </a:t>
            </a:r>
            <a:r>
              <a:rPr lang="ko-KR" altLang="en-US" b="1" baseline="0" dirty="0" err="1" smtClean="0"/>
              <a:t>인코딩된</a:t>
            </a:r>
            <a:r>
              <a:rPr lang="ko-KR" altLang="en-US" b="1" baseline="0" dirty="0" smtClean="0"/>
              <a:t> 정보의 강약을 조절</a:t>
            </a:r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271187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1" dirty="0" err="1" smtClean="0"/>
              <a:t>시그모이드</a:t>
            </a:r>
            <a:r>
              <a:rPr lang="ko-KR" altLang="en-US" b="1" dirty="0" smtClean="0"/>
              <a:t> </a:t>
            </a:r>
            <a:r>
              <a:rPr lang="en-US" altLang="ko-KR" b="1" dirty="0" smtClean="0"/>
              <a:t>-</a:t>
            </a:r>
            <a:r>
              <a:rPr lang="ko-KR" altLang="en-US" b="1" dirty="0" smtClean="0"/>
              <a:t> 데이터를 얼마나 통과시킬지</a:t>
            </a:r>
            <a:r>
              <a:rPr lang="en-US" altLang="ko-KR" b="1" dirty="0" smtClean="0"/>
              <a:t>!</a:t>
            </a:r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410695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1" dirty="0" err="1" smtClean="0"/>
              <a:t>시그모이드</a:t>
            </a:r>
            <a:r>
              <a:rPr lang="ko-KR" altLang="en-US" b="1" dirty="0" smtClean="0"/>
              <a:t> </a:t>
            </a:r>
            <a:r>
              <a:rPr lang="en-US" altLang="ko-KR" b="1" dirty="0" smtClean="0"/>
              <a:t>-</a:t>
            </a:r>
            <a:r>
              <a:rPr lang="ko-KR" altLang="en-US" b="1" dirty="0" smtClean="0"/>
              <a:t> 데이터를 얼마나 통과시킬지</a:t>
            </a:r>
            <a:r>
              <a:rPr lang="en-US" altLang="ko-KR" b="1" dirty="0" smtClean="0"/>
              <a:t>!</a:t>
            </a:r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06720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1" dirty="0" smtClean="0"/>
              <a:t>np.dot</a:t>
            </a:r>
            <a:r>
              <a:rPr lang="en-US" altLang="ko-KR" b="1" baseline="0" dirty="0" smtClean="0"/>
              <a:t> </a:t>
            </a:r>
            <a:r>
              <a:rPr lang="ko-KR" altLang="en-US" b="1" baseline="0" dirty="0" smtClean="0"/>
              <a:t>인수가 모두 </a:t>
            </a:r>
            <a:r>
              <a:rPr lang="en-US" altLang="ko-KR" b="1" baseline="0" dirty="0" smtClean="0"/>
              <a:t>1</a:t>
            </a:r>
            <a:r>
              <a:rPr lang="ko-KR" altLang="en-US" b="1" baseline="0" dirty="0" smtClean="0"/>
              <a:t>차원배열이면 벡터의 내적</a:t>
            </a:r>
            <a:r>
              <a:rPr lang="en-US" altLang="ko-KR" b="1" baseline="0" dirty="0" smtClean="0"/>
              <a:t>, 2</a:t>
            </a:r>
            <a:r>
              <a:rPr lang="ko-KR" altLang="en-US" b="1" baseline="0" dirty="0" smtClean="0"/>
              <a:t>차원배열이면 행렬 곱</a:t>
            </a:r>
            <a:r>
              <a:rPr lang="en-US" altLang="ko-KR" b="1" baseline="0" dirty="0" smtClean="0"/>
              <a:t>!!</a:t>
            </a:r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098032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1" dirty="0" err="1" smtClean="0"/>
              <a:t>시그모이드</a:t>
            </a:r>
            <a:r>
              <a:rPr lang="ko-KR" altLang="en-US" b="1" dirty="0" smtClean="0"/>
              <a:t> </a:t>
            </a:r>
            <a:r>
              <a:rPr lang="en-US" altLang="ko-KR" b="1" dirty="0" smtClean="0"/>
              <a:t>-</a:t>
            </a:r>
            <a:r>
              <a:rPr lang="ko-KR" altLang="en-US" b="1" dirty="0" smtClean="0"/>
              <a:t> 데이터를 얼마나 통과시킬지</a:t>
            </a:r>
            <a:r>
              <a:rPr lang="en-US" altLang="ko-KR" b="1" dirty="0" smtClean="0"/>
              <a:t>!</a:t>
            </a:r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857980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1" dirty="0" err="1" smtClean="0"/>
              <a:t>시그모이드</a:t>
            </a:r>
            <a:r>
              <a:rPr lang="ko-KR" altLang="en-US" b="1" dirty="0" smtClean="0"/>
              <a:t> </a:t>
            </a:r>
            <a:r>
              <a:rPr lang="en-US" altLang="ko-KR" b="1" dirty="0" smtClean="0"/>
              <a:t>-</a:t>
            </a:r>
            <a:r>
              <a:rPr lang="ko-KR" altLang="en-US" b="1" dirty="0" smtClean="0"/>
              <a:t> 데이터를 얼마나 통과시킬지</a:t>
            </a:r>
            <a:r>
              <a:rPr lang="en-US" altLang="ko-KR" b="1" dirty="0" smtClean="0"/>
              <a:t>!</a:t>
            </a:r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132198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1" dirty="0" smtClean="0"/>
              <a:t>약 </a:t>
            </a:r>
            <a:r>
              <a:rPr lang="en-US" altLang="ko-KR" b="1" dirty="0" smtClean="0"/>
              <a:t>10</a:t>
            </a:r>
            <a:r>
              <a:rPr lang="ko-KR" altLang="en-US" b="1" dirty="0" err="1" smtClean="0"/>
              <a:t>퍼로</a:t>
            </a:r>
            <a:r>
              <a:rPr lang="ko-KR" altLang="en-US" b="1" dirty="0" smtClean="0"/>
              <a:t> 비슷한 추이</a:t>
            </a:r>
            <a:r>
              <a:rPr lang="en-US" altLang="ko-KR" b="1" dirty="0" smtClean="0"/>
              <a:t>!</a:t>
            </a:r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198094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192239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134392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891344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1" dirty="0" smtClean="0"/>
              <a:t>이론적인 것은 잘 모르겠지만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정보 잃지 않고 보존</a:t>
            </a:r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661951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1" dirty="0" smtClean="0"/>
              <a:t>이론적인 것은 잘 모르겠지만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정보 잃지 않고 보존</a:t>
            </a:r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5949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1" dirty="0" smtClean="0">
                <a:solidFill>
                  <a:srgbClr val="FF0000"/>
                </a:solidFill>
              </a:rPr>
              <a:t>시간 비슷하지만 정확도에서 차이</a:t>
            </a:r>
            <a:r>
              <a:rPr lang="en-US" altLang="ko-KR" b="1" dirty="0" smtClean="0">
                <a:solidFill>
                  <a:srgbClr val="FF0000"/>
                </a:solidFill>
              </a:rPr>
              <a:t>!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376273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1" dirty="0" smtClean="0"/>
              <a:t>이론적인 것은 잘 모르겠지만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정보 잃지 않고 보존</a:t>
            </a:r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7691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1" dirty="0" smtClean="0"/>
              <a:t>np.dot</a:t>
            </a:r>
            <a:r>
              <a:rPr lang="en-US" altLang="ko-KR" b="1" baseline="0" dirty="0" smtClean="0"/>
              <a:t> </a:t>
            </a:r>
            <a:r>
              <a:rPr lang="ko-KR" altLang="en-US" b="1" baseline="0" dirty="0" smtClean="0"/>
              <a:t>인수가 모두 </a:t>
            </a:r>
            <a:r>
              <a:rPr lang="en-US" altLang="ko-KR" b="1" baseline="0" dirty="0" smtClean="0"/>
              <a:t>1</a:t>
            </a:r>
            <a:r>
              <a:rPr lang="ko-KR" altLang="en-US" b="1" baseline="0" dirty="0" smtClean="0"/>
              <a:t>차원배열이면 벡터의 내적</a:t>
            </a:r>
            <a:r>
              <a:rPr lang="en-US" altLang="ko-KR" b="1" baseline="0" dirty="0" smtClean="0"/>
              <a:t>, 2</a:t>
            </a:r>
            <a:r>
              <a:rPr lang="ko-KR" altLang="en-US" b="1" baseline="0" dirty="0" smtClean="0"/>
              <a:t>차원배열이면 행렬 곱</a:t>
            </a:r>
            <a:r>
              <a:rPr lang="en-US" altLang="ko-KR" b="1" baseline="0" dirty="0" smtClean="0"/>
              <a:t>!!</a:t>
            </a:r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621639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1" dirty="0" smtClean="0"/>
              <a:t>이론적인 것은 잘 모르겠지만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정보 잃지 않고 보존</a:t>
            </a:r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654454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242201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505265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070728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745925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607531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1" dirty="0" smtClean="0"/>
              <a:t>배치 </a:t>
            </a:r>
            <a:r>
              <a:rPr lang="ko-KR" altLang="en-US" b="1" dirty="0" err="1" smtClean="0"/>
              <a:t>셔플도하고</a:t>
            </a:r>
            <a:r>
              <a:rPr lang="ko-KR" altLang="en-US" b="1" dirty="0" smtClean="0"/>
              <a:t> </a:t>
            </a:r>
            <a:r>
              <a:rPr lang="ko-KR" altLang="en-US" b="1" dirty="0" err="1" smtClean="0"/>
              <a:t>그래디언트클리핑도</a:t>
            </a:r>
            <a:r>
              <a:rPr lang="ko-KR" altLang="en-US" b="1" dirty="0" smtClean="0"/>
              <a:t> 했다</a:t>
            </a:r>
            <a:endParaRPr lang="en-US" altLang="ko-KR" b="1" dirty="0" smtClean="0"/>
          </a:p>
          <a:p>
            <a:r>
              <a:rPr lang="ko-KR" altLang="en-US" b="1" baseline="0" dirty="0" smtClean="0"/>
              <a:t>배치 분포 고르지 못하거나 </a:t>
            </a:r>
            <a:r>
              <a:rPr lang="ko-KR" altLang="en-US" b="1" baseline="0" dirty="0" err="1" smtClean="0"/>
              <a:t>과적합</a:t>
            </a:r>
            <a:r>
              <a:rPr lang="ko-KR" altLang="en-US" b="1" baseline="0" dirty="0" smtClean="0"/>
              <a:t> </a:t>
            </a:r>
            <a:r>
              <a:rPr lang="en-US" altLang="ko-KR" b="1" baseline="0" dirty="0" smtClean="0"/>
              <a:t>/ </a:t>
            </a:r>
            <a:r>
              <a:rPr lang="ko-KR" altLang="en-US" b="1" baseline="0" dirty="0" smtClean="0"/>
              <a:t>테스트 셋이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특정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에폭에서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더 어려운 예시들로 구성되었을 수 있습니다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경우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단 한 번의 평가에서 성능 저하가 관찰될 수 있습니다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/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학습 과정에서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파라미터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공간을 탐색합니다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과정은 때때로 최적화 과정이 지역 최소값이나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안장점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같은 구역을 지나가면서 일시적인 성능 변동을 경험할 수 있습니다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62025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292554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164550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1" dirty="0" err="1" smtClean="0"/>
              <a:t>뉴럴</a:t>
            </a:r>
            <a:r>
              <a:rPr lang="ko-KR" altLang="en-US" b="1" dirty="0" smtClean="0"/>
              <a:t> </a:t>
            </a:r>
            <a:r>
              <a:rPr lang="en-US" altLang="ko-KR" b="1" dirty="0" err="1" smtClean="0"/>
              <a:t>turing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머신</a:t>
            </a:r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67661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1" dirty="0" smtClean="0"/>
              <a:t>np.dot</a:t>
            </a:r>
            <a:r>
              <a:rPr lang="en-US" altLang="ko-KR" b="1" baseline="0" dirty="0" smtClean="0"/>
              <a:t> </a:t>
            </a:r>
            <a:r>
              <a:rPr lang="ko-KR" altLang="en-US" b="1" baseline="0" dirty="0" smtClean="0"/>
              <a:t>인수가 모두 </a:t>
            </a:r>
            <a:r>
              <a:rPr lang="en-US" altLang="ko-KR" b="1" baseline="0" dirty="0" smtClean="0"/>
              <a:t>1</a:t>
            </a:r>
            <a:r>
              <a:rPr lang="ko-KR" altLang="en-US" b="1" baseline="0" dirty="0" smtClean="0"/>
              <a:t>차원배열이면 벡터의 내적</a:t>
            </a:r>
            <a:r>
              <a:rPr lang="en-US" altLang="ko-KR" b="1" baseline="0" dirty="0" smtClean="0"/>
              <a:t>, 2</a:t>
            </a:r>
            <a:r>
              <a:rPr lang="ko-KR" altLang="en-US" b="1" baseline="0" dirty="0" smtClean="0"/>
              <a:t>차원배열이면 행렬 곱</a:t>
            </a:r>
            <a:r>
              <a:rPr lang="en-US" altLang="ko-KR" b="1" baseline="0" dirty="0" smtClean="0"/>
              <a:t>!!</a:t>
            </a:r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22703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1" dirty="0" smtClean="0"/>
              <a:t>미리 학습된 가중치</a:t>
            </a:r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73879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1" dirty="0" smtClean="0"/>
              <a:t>당연히 다르지</a:t>
            </a:r>
            <a:r>
              <a:rPr lang="en-US" altLang="ko-KR" b="1" dirty="0" smtClean="0"/>
              <a:t>. </a:t>
            </a:r>
            <a:r>
              <a:rPr lang="ko-KR" altLang="en-US" b="1" dirty="0" smtClean="0"/>
              <a:t>확률 분포를 가지고 확률적으로 </a:t>
            </a:r>
            <a:r>
              <a:rPr lang="ko-KR" altLang="en-US" b="1" dirty="0" err="1" smtClean="0"/>
              <a:t>샘플링하니까</a:t>
            </a:r>
            <a:r>
              <a:rPr lang="en-US" altLang="ko-KR" b="1" dirty="0" smtClean="0"/>
              <a:t>. </a:t>
            </a:r>
          </a:p>
          <a:p>
            <a:endParaRPr lang="en-US" altLang="ko-KR" b="1" dirty="0" smtClean="0"/>
          </a:p>
          <a:p>
            <a:r>
              <a:rPr lang="ko-KR" altLang="en-US" b="1" dirty="0" smtClean="0"/>
              <a:t>주어 동사 짝짓기</a:t>
            </a:r>
            <a:r>
              <a:rPr lang="en-US" altLang="ko-KR" b="1" dirty="0" smtClean="0"/>
              <a:t>/</a:t>
            </a:r>
            <a:r>
              <a:rPr lang="ko-KR" altLang="en-US" b="1" dirty="0" smtClean="0"/>
              <a:t>형용사 명사 사용법</a:t>
            </a:r>
            <a:r>
              <a:rPr lang="en-US" altLang="ko-KR" b="1" dirty="0" smtClean="0"/>
              <a:t>/</a:t>
            </a:r>
            <a:r>
              <a:rPr lang="ko-KR" altLang="en-US" b="1" dirty="0" smtClean="0"/>
              <a:t>의미적으로 올바른 문장 등</a:t>
            </a:r>
          </a:p>
          <a:p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65152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33676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5090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5989A-42F5-48C8-9D6A-B75CB184FD4B}" type="datetimeFigureOut">
              <a:rPr lang="ko-KR" altLang="en-US" smtClean="0"/>
              <a:t>2024-04-01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D1B0F-CC68-4340-BD71-AE3B2B5F4A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12329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5989A-42F5-48C8-9D6A-B75CB184FD4B}" type="datetimeFigureOut">
              <a:rPr lang="ko-KR" altLang="en-US" smtClean="0"/>
              <a:t>2024-04-01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D1B0F-CC68-4340-BD71-AE3B2B5F4A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86965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5989A-42F5-48C8-9D6A-B75CB184FD4B}" type="datetimeFigureOut">
              <a:rPr lang="ko-KR" altLang="en-US" smtClean="0"/>
              <a:t>2024-04-01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D1B0F-CC68-4340-BD71-AE3B2B5F4A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76700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5989A-42F5-48C8-9D6A-B75CB184FD4B}" type="datetimeFigureOut">
              <a:rPr lang="ko-KR" altLang="en-US" smtClean="0"/>
              <a:t>2024-04-01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D1B0F-CC68-4340-BD71-AE3B2B5F4A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73534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5989A-42F5-48C8-9D6A-B75CB184FD4B}" type="datetimeFigureOut">
              <a:rPr lang="ko-KR" altLang="en-US" smtClean="0"/>
              <a:t>2024-04-01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D1B0F-CC68-4340-BD71-AE3B2B5F4A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99215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5989A-42F5-48C8-9D6A-B75CB184FD4B}" type="datetimeFigureOut">
              <a:rPr lang="ko-KR" altLang="en-US" smtClean="0"/>
              <a:t>2024-04-01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D1B0F-CC68-4340-BD71-AE3B2B5F4A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03628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5989A-42F5-48C8-9D6A-B75CB184FD4B}" type="datetimeFigureOut">
              <a:rPr lang="ko-KR" altLang="en-US" smtClean="0"/>
              <a:t>2024-04-01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D1B0F-CC68-4340-BD71-AE3B2B5F4A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40399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5989A-42F5-48C8-9D6A-B75CB184FD4B}" type="datetimeFigureOut">
              <a:rPr lang="ko-KR" altLang="en-US" smtClean="0"/>
              <a:t>2024-04-01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D1B0F-CC68-4340-BD71-AE3B2B5F4A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55416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5989A-42F5-48C8-9D6A-B75CB184FD4B}" type="datetimeFigureOut">
              <a:rPr lang="ko-KR" altLang="en-US" smtClean="0"/>
              <a:t>2024-04-01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D1B0F-CC68-4340-BD71-AE3B2B5F4A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46770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5989A-42F5-48C8-9D6A-B75CB184FD4B}" type="datetimeFigureOut">
              <a:rPr lang="ko-KR" altLang="en-US" smtClean="0"/>
              <a:t>2024-04-01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D1B0F-CC68-4340-BD71-AE3B2B5F4A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02988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5989A-42F5-48C8-9D6A-B75CB184FD4B}" type="datetimeFigureOut">
              <a:rPr lang="ko-KR" altLang="en-US" smtClean="0"/>
              <a:t>2024-04-01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D1B0F-CC68-4340-BD71-AE3B2B5F4A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59921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A5989A-42F5-48C8-9D6A-B75CB184FD4B}" type="datetimeFigureOut">
              <a:rPr lang="ko-KR" altLang="en-US" smtClean="0"/>
              <a:t>2024-04-01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5D1B0F-CC68-4340-BD71-AE3B2B5F4A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45346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5638799" y="1641475"/>
            <a:ext cx="6257925" cy="3575050"/>
          </a:xfrm>
        </p:spPr>
        <p:txBody>
          <a:bodyPr>
            <a:normAutofit fontScale="90000"/>
          </a:bodyPr>
          <a:lstStyle/>
          <a:p>
            <a:r>
              <a:rPr lang="ko-KR" altLang="en-US" sz="5300" b="1" dirty="0" smtClean="0"/>
              <a:t>밑바닥부터 시작하는 </a:t>
            </a:r>
            <a:r>
              <a:rPr lang="ko-KR" altLang="en-US" sz="5300" b="1" dirty="0" err="1" smtClean="0"/>
              <a:t>딥러닝</a:t>
            </a:r>
            <a:r>
              <a:rPr lang="en-US" altLang="ko-KR" sz="5300" b="1" dirty="0" smtClean="0"/>
              <a:t>2</a:t>
            </a:r>
            <a:br>
              <a:rPr lang="en-US" altLang="ko-KR" sz="5300" b="1" dirty="0" smtClean="0"/>
            </a:br>
            <a:r>
              <a:rPr lang="en-US" altLang="ko-KR" sz="5300" b="1" dirty="0" smtClean="0"/>
              <a:t>-</a:t>
            </a:r>
            <a:r>
              <a:rPr lang="ko-KR" altLang="en-US" sz="5300" dirty="0" smtClean="0"/>
              <a:t>사이토 </a:t>
            </a:r>
            <a:r>
              <a:rPr lang="ko-KR" altLang="en-US" sz="5300" dirty="0" err="1" smtClean="0"/>
              <a:t>고키</a:t>
            </a:r>
            <a:r>
              <a:rPr lang="en-US" altLang="ko-KR" sz="5300" dirty="0" smtClean="0"/>
              <a:t>-</a:t>
            </a:r>
            <a:br>
              <a:rPr lang="en-US" altLang="ko-KR" sz="5300" dirty="0" smtClean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sz="4000" dirty="0" smtClean="0"/>
              <a:t>황의지</a:t>
            </a:r>
            <a:endParaRPr lang="ko-KR" altLang="en-US" sz="4000" dirty="0"/>
          </a:p>
        </p:txBody>
      </p:sp>
      <p:pic>
        <p:nvPicPr>
          <p:cNvPr id="3" name="Picture 2" descr="밑바닥부터 시작하는 딥러닝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743" y="648347"/>
            <a:ext cx="4328549" cy="5561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4046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061" y="-85812"/>
            <a:ext cx="10515600" cy="1325563"/>
          </a:xfrm>
        </p:spPr>
        <p:txBody>
          <a:bodyPr/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7.1.3 </a:t>
            </a:r>
            <a:r>
              <a:rPr lang="ko-KR" altLang="en-US" dirty="0" smtClean="0">
                <a:solidFill>
                  <a:srgbClr val="FF0000"/>
                </a:solidFill>
              </a:rPr>
              <a:t>더 좋은 문장으로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572799" y="1095393"/>
            <a:ext cx="11489892" cy="4351338"/>
          </a:xfrm>
        </p:spPr>
        <p:txBody>
          <a:bodyPr>
            <a:normAutofit/>
          </a:bodyPr>
          <a:lstStyle/>
          <a:p>
            <a:r>
              <a:rPr lang="ko-KR" altLang="en-US" sz="2400" b="1" dirty="0" smtClean="0">
                <a:solidFill>
                  <a:srgbClr val="0070C0"/>
                </a:solidFill>
              </a:rPr>
              <a:t>저번보다는 자연스러움</a:t>
            </a:r>
            <a:r>
              <a:rPr lang="en-US" altLang="ko-KR" sz="2400" b="1" dirty="0" smtClean="0">
                <a:solidFill>
                  <a:srgbClr val="0070C0"/>
                </a:solidFill>
              </a:rPr>
              <a:t>, </a:t>
            </a:r>
            <a:r>
              <a:rPr lang="ko-KR" altLang="en-US" sz="2400" b="1" dirty="0" smtClean="0">
                <a:solidFill>
                  <a:srgbClr val="0070C0"/>
                </a:solidFill>
              </a:rPr>
              <a:t>문법</a:t>
            </a:r>
            <a:endParaRPr lang="en-US" altLang="ko-KR" sz="2000" b="1" dirty="0" smtClean="0">
              <a:solidFill>
                <a:srgbClr val="0070C0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828" y="1688933"/>
            <a:ext cx="11204345" cy="47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404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061" y="-85812"/>
            <a:ext cx="10515600" cy="1325563"/>
          </a:xfrm>
        </p:spPr>
        <p:txBody>
          <a:bodyPr/>
          <a:lstStyle/>
          <a:p>
            <a:r>
              <a:rPr lang="en-US" altLang="ko-KR" dirty="0">
                <a:solidFill>
                  <a:srgbClr val="FF0000"/>
                </a:solidFill>
              </a:rPr>
              <a:t>7.1.2 </a:t>
            </a:r>
            <a:r>
              <a:rPr lang="ko-KR" altLang="en-US" dirty="0">
                <a:solidFill>
                  <a:srgbClr val="FF0000"/>
                </a:solidFill>
              </a:rPr>
              <a:t>문장 생성 구현</a:t>
            </a:r>
          </a:p>
        </p:txBody>
      </p:sp>
      <p:cxnSp>
        <p:nvCxnSpPr>
          <p:cNvPr id="10" name="직선 연결선 9"/>
          <p:cNvCxnSpPr/>
          <p:nvPr/>
        </p:nvCxnSpPr>
        <p:spPr>
          <a:xfrm flipV="1">
            <a:off x="0" y="3429000"/>
            <a:ext cx="12268200" cy="127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156318" y="3594532"/>
            <a:ext cx="12346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2. </a:t>
            </a:r>
            <a:r>
              <a:rPr lang="ko-KR" altLang="en-US" b="1" dirty="0" smtClean="0">
                <a:solidFill>
                  <a:srgbClr val="FF0000"/>
                </a:solidFill>
              </a:rPr>
              <a:t>책 결과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56317" y="1064559"/>
            <a:ext cx="14654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1</a:t>
            </a:r>
            <a:r>
              <a:rPr lang="en-US" altLang="ko-KR" b="1" dirty="0" smtClean="0">
                <a:solidFill>
                  <a:srgbClr val="FF0000"/>
                </a:solidFill>
              </a:rPr>
              <a:t>. </a:t>
            </a:r>
            <a:r>
              <a:rPr lang="ko-KR" altLang="en-US" b="1" dirty="0" smtClean="0">
                <a:solidFill>
                  <a:srgbClr val="FF0000"/>
                </a:solidFill>
              </a:rPr>
              <a:t>재현 결과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61" y="1586723"/>
            <a:ext cx="12075206" cy="86068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61" y="4116696"/>
            <a:ext cx="5925377" cy="1276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885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061" y="-85812"/>
            <a:ext cx="10515600" cy="1325563"/>
          </a:xfrm>
        </p:spPr>
        <p:txBody>
          <a:bodyPr/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7.1.3 </a:t>
            </a:r>
            <a:r>
              <a:rPr lang="ko-KR" altLang="en-US" dirty="0" smtClean="0">
                <a:solidFill>
                  <a:srgbClr val="FF0000"/>
                </a:solidFill>
              </a:rPr>
              <a:t>더 좋은 문장으로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4650" y="4470400"/>
            <a:ext cx="8735644" cy="135273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4650" y="1239751"/>
            <a:ext cx="6770341" cy="3069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737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061" y="-85812"/>
            <a:ext cx="10515600" cy="1325563"/>
          </a:xfrm>
        </p:spPr>
        <p:txBody>
          <a:bodyPr/>
          <a:lstStyle/>
          <a:p>
            <a:r>
              <a:rPr lang="en-US" altLang="ko-KR" dirty="0" smtClean="0"/>
              <a:t>7.2 seq2seq 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572799" y="1095393"/>
            <a:ext cx="11489892" cy="4351338"/>
          </a:xfrm>
        </p:spPr>
        <p:txBody>
          <a:bodyPr>
            <a:normAutofit/>
          </a:bodyPr>
          <a:lstStyle/>
          <a:p>
            <a:r>
              <a:rPr lang="en-US" altLang="ko-KR" sz="2400" b="1" dirty="0" smtClean="0">
                <a:solidFill>
                  <a:srgbClr val="FF0000"/>
                </a:solidFill>
              </a:rPr>
              <a:t>2</a:t>
            </a:r>
            <a:r>
              <a:rPr lang="ko-KR" altLang="en-US" sz="2400" b="1" dirty="0" smtClean="0">
                <a:solidFill>
                  <a:srgbClr val="FF0000"/>
                </a:solidFill>
              </a:rPr>
              <a:t>개의 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RNN</a:t>
            </a:r>
          </a:p>
          <a:p>
            <a:r>
              <a:rPr lang="ko-KR" altLang="en-US" sz="2400" b="1" dirty="0" smtClean="0">
                <a:solidFill>
                  <a:srgbClr val="FF0000"/>
                </a:solidFill>
              </a:rPr>
              <a:t>입출력이 </a:t>
            </a:r>
            <a:r>
              <a:rPr lang="ko-KR" altLang="en-US" sz="2400" b="1" dirty="0" err="1" smtClean="0">
                <a:solidFill>
                  <a:srgbClr val="FF0000"/>
                </a:solidFill>
              </a:rPr>
              <a:t>시계열</a:t>
            </a:r>
            <a:r>
              <a:rPr lang="ko-KR" altLang="en-US" sz="2400" b="1" dirty="0" smtClean="0">
                <a:solidFill>
                  <a:srgbClr val="FF0000"/>
                </a:solidFill>
              </a:rPr>
              <a:t> 데이터 </a:t>
            </a:r>
            <a:r>
              <a:rPr lang="en-US" altLang="ko-KR" sz="2400" dirty="0" smtClean="0">
                <a:solidFill>
                  <a:srgbClr val="FF0000"/>
                </a:solidFill>
              </a:rPr>
              <a:t>(</a:t>
            </a:r>
            <a:r>
              <a:rPr lang="ko-KR" altLang="en-US" sz="2400" dirty="0" err="1" smtClean="0">
                <a:solidFill>
                  <a:srgbClr val="FF0000"/>
                </a:solidFill>
              </a:rPr>
              <a:t>시계열</a:t>
            </a:r>
            <a:r>
              <a:rPr lang="ko-KR" altLang="en-US" sz="2400" dirty="0" smtClean="0">
                <a:solidFill>
                  <a:srgbClr val="FF0000"/>
                </a:solidFill>
              </a:rPr>
              <a:t> 데이터 </a:t>
            </a:r>
            <a:r>
              <a:rPr lang="en-US" altLang="ko-KR" sz="2400" dirty="0" smtClean="0">
                <a:solidFill>
                  <a:srgbClr val="FF0000"/>
                </a:solidFill>
              </a:rPr>
              <a:t>-&gt; </a:t>
            </a:r>
            <a:r>
              <a:rPr lang="ko-KR" altLang="en-US" sz="2400" dirty="0" err="1" smtClean="0">
                <a:solidFill>
                  <a:srgbClr val="FF0000"/>
                </a:solidFill>
              </a:rPr>
              <a:t>시계열</a:t>
            </a:r>
            <a:r>
              <a:rPr lang="ko-KR" altLang="en-US" sz="2400" dirty="0" smtClean="0">
                <a:solidFill>
                  <a:srgbClr val="FF0000"/>
                </a:solidFill>
              </a:rPr>
              <a:t> 데이터 변환</a:t>
            </a:r>
            <a:r>
              <a:rPr lang="en-US" altLang="ko-KR" sz="2400" dirty="0" smtClean="0">
                <a:solidFill>
                  <a:srgbClr val="FF0000"/>
                </a:solidFill>
              </a:rPr>
              <a:t>)</a:t>
            </a:r>
            <a:endParaRPr lang="en-US" altLang="ko-KR" sz="2400" b="1" dirty="0" smtClean="0">
              <a:solidFill>
                <a:srgbClr val="FF0000"/>
              </a:solidFill>
            </a:endParaRPr>
          </a:p>
          <a:p>
            <a:pPr lvl="1"/>
            <a:r>
              <a:rPr lang="en-US" altLang="ko-KR" sz="2000" dirty="0" smtClean="0"/>
              <a:t>MT, </a:t>
            </a:r>
            <a:r>
              <a:rPr lang="ko-KR" altLang="en-US" sz="2000" dirty="0" smtClean="0"/>
              <a:t>음성 인식</a:t>
            </a:r>
            <a:r>
              <a:rPr lang="en-US" altLang="ko-KR" sz="2000" dirty="0" smtClean="0"/>
              <a:t>, </a:t>
            </a:r>
            <a:r>
              <a:rPr lang="ko-KR" altLang="en-US" sz="2000" dirty="0" err="1" smtClean="0"/>
              <a:t>챗봇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컴파일러 </a:t>
            </a:r>
            <a:r>
              <a:rPr lang="en-US" altLang="ko-KR" sz="2000" dirty="0" smtClean="0"/>
              <a:t>(</a:t>
            </a:r>
            <a:r>
              <a:rPr lang="ko-KR" altLang="en-US" sz="2000" dirty="0" smtClean="0"/>
              <a:t>소스코드</a:t>
            </a:r>
            <a:r>
              <a:rPr lang="en-US" altLang="ko-KR" sz="2000" dirty="0"/>
              <a:t>-</a:t>
            </a:r>
            <a:r>
              <a:rPr lang="en-US" altLang="ko-KR" sz="2000" dirty="0" smtClean="0"/>
              <a:t>&gt;</a:t>
            </a:r>
            <a:r>
              <a:rPr lang="ko-KR" altLang="en-US" sz="2000" dirty="0" smtClean="0"/>
              <a:t>기계어</a:t>
            </a:r>
            <a:r>
              <a:rPr lang="en-US" altLang="ko-KR" sz="2000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562589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061" y="-85812"/>
            <a:ext cx="10515600" cy="1325563"/>
          </a:xfrm>
        </p:spPr>
        <p:txBody>
          <a:bodyPr/>
          <a:lstStyle/>
          <a:p>
            <a:r>
              <a:rPr lang="en-US" altLang="ko-KR" dirty="0" smtClean="0"/>
              <a:t>7.2.1 seq2seq</a:t>
            </a:r>
            <a:r>
              <a:rPr lang="ko-KR" altLang="en-US" dirty="0" smtClean="0"/>
              <a:t>의 원리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572799" y="1095393"/>
            <a:ext cx="11489892" cy="4351338"/>
          </a:xfrm>
        </p:spPr>
        <p:txBody>
          <a:bodyPr>
            <a:normAutofit/>
          </a:bodyPr>
          <a:lstStyle/>
          <a:p>
            <a:r>
              <a:rPr lang="en-US" altLang="ko-KR" sz="2400" b="1" dirty="0" smtClean="0">
                <a:solidFill>
                  <a:srgbClr val="FF0000"/>
                </a:solidFill>
              </a:rPr>
              <a:t>Encoder-Decoder </a:t>
            </a:r>
            <a:r>
              <a:rPr lang="ko-KR" altLang="en-US" sz="2400" b="1" dirty="0" smtClean="0">
                <a:solidFill>
                  <a:srgbClr val="FF0000"/>
                </a:solidFill>
              </a:rPr>
              <a:t>모델</a:t>
            </a:r>
            <a:endParaRPr lang="en-US" altLang="ko-KR" sz="2400" b="1" dirty="0" smtClean="0">
              <a:solidFill>
                <a:srgbClr val="FF0000"/>
              </a:solidFill>
            </a:endParaRPr>
          </a:p>
          <a:p>
            <a:pPr lvl="1"/>
            <a:r>
              <a:rPr lang="ko-KR" altLang="en-US" sz="2000" dirty="0" smtClean="0"/>
              <a:t>부호화 </a:t>
            </a:r>
            <a:r>
              <a:rPr lang="en-US" altLang="ko-KR" sz="2000" dirty="0" smtClean="0"/>
              <a:t>-&gt; </a:t>
            </a:r>
            <a:r>
              <a:rPr lang="ko-KR" altLang="en-US" sz="2000" dirty="0" err="1" smtClean="0"/>
              <a:t>복호화</a:t>
            </a:r>
            <a:r>
              <a:rPr lang="en-US" altLang="ko-KR" sz="2000" dirty="0" smtClean="0"/>
              <a:t>(</a:t>
            </a:r>
            <a:r>
              <a:rPr lang="ko-KR" altLang="en-US" sz="2000" dirty="0" err="1" smtClean="0"/>
              <a:t>원래정보로</a:t>
            </a:r>
            <a:r>
              <a:rPr lang="en-US" altLang="ko-KR" sz="2000" dirty="0" smtClean="0"/>
              <a:t>)</a:t>
            </a:r>
          </a:p>
          <a:p>
            <a:pPr lvl="1"/>
            <a:r>
              <a:rPr lang="en-US" altLang="ko-KR" sz="2000" dirty="0" smtClean="0"/>
              <a:t>MT : </a:t>
            </a:r>
            <a:r>
              <a:rPr lang="ko-KR" altLang="en-US" sz="2000" dirty="0" err="1" smtClean="0"/>
              <a:t>출발어</a:t>
            </a:r>
            <a:r>
              <a:rPr lang="ko-KR" altLang="en-US" sz="2000" dirty="0" smtClean="0"/>
              <a:t> </a:t>
            </a:r>
            <a:r>
              <a:rPr lang="en-US" altLang="ko-KR" sz="2000" dirty="0"/>
              <a:t>&amp;</a:t>
            </a:r>
            <a:r>
              <a:rPr lang="en-US" altLang="ko-KR" sz="2000" dirty="0" smtClean="0"/>
              <a:t> </a:t>
            </a:r>
            <a:r>
              <a:rPr lang="ko-KR" altLang="en-US" sz="2000" dirty="0" err="1" smtClean="0"/>
              <a:t>도착어</a:t>
            </a:r>
            <a:endParaRPr lang="en-US" altLang="ko-KR" sz="2000" dirty="0" smtClean="0"/>
          </a:p>
          <a:p>
            <a:endParaRPr lang="en-US" altLang="ko-KR" sz="1800" dirty="0" smtClean="0">
              <a:solidFill>
                <a:srgbClr val="FF0000"/>
              </a:solidFill>
            </a:endParaRPr>
          </a:p>
        </p:txBody>
      </p:sp>
      <p:pic>
        <p:nvPicPr>
          <p:cNvPr id="19458" name="Picture 2" descr="https://velog.velcdn.com/post-images%2Fdscwinterstudy%2Fdbb44050-4715-11ea-84d6-13ee7f119291%2Ffig-7-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6918" y="705076"/>
            <a:ext cx="3866092" cy="2487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0" name="Picture 4" descr="https://velog.velcdn.com/post-images%2Fdscwinterstudy%2Fdde7c220-4715-11ea-84d6-13ee7f119291%2Ffig-7-6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2480" y="3192105"/>
            <a:ext cx="9090530" cy="3170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3652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061" y="-85812"/>
            <a:ext cx="10515600" cy="1325563"/>
          </a:xfrm>
        </p:spPr>
        <p:txBody>
          <a:bodyPr/>
          <a:lstStyle/>
          <a:p>
            <a:r>
              <a:rPr lang="en-US" altLang="ko-KR" dirty="0" smtClean="0"/>
              <a:t>7.2.1 seq2seq</a:t>
            </a:r>
            <a:r>
              <a:rPr lang="ko-KR" altLang="en-US" dirty="0" smtClean="0"/>
              <a:t>의 원리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572799" y="1095393"/>
            <a:ext cx="11489892" cy="4351338"/>
          </a:xfrm>
        </p:spPr>
        <p:txBody>
          <a:bodyPr>
            <a:normAutofit/>
          </a:bodyPr>
          <a:lstStyle/>
          <a:p>
            <a:r>
              <a:rPr lang="en-US" altLang="ko-KR" sz="2400" b="1" dirty="0" smtClean="0">
                <a:solidFill>
                  <a:srgbClr val="FF0000"/>
                </a:solidFill>
              </a:rPr>
              <a:t>Encoder </a:t>
            </a:r>
            <a:r>
              <a:rPr lang="ko-KR" altLang="en-US" sz="2400" b="1" dirty="0" smtClean="0">
                <a:solidFill>
                  <a:srgbClr val="FF0000"/>
                </a:solidFill>
              </a:rPr>
              <a:t>출력 벡터 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h</a:t>
            </a:r>
            <a:r>
              <a:rPr lang="ko-KR" altLang="en-US" sz="2400" b="1" dirty="0" smtClean="0">
                <a:solidFill>
                  <a:srgbClr val="FF0000"/>
                </a:solidFill>
              </a:rPr>
              <a:t>는 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LSTM </a:t>
            </a:r>
            <a:r>
              <a:rPr lang="ko-KR" altLang="en-US" sz="2400" b="1" dirty="0" smtClean="0">
                <a:solidFill>
                  <a:srgbClr val="FF0000"/>
                </a:solidFill>
              </a:rPr>
              <a:t>계층의 마지막 은닉 상태</a:t>
            </a:r>
            <a:endParaRPr lang="en-US" altLang="ko-KR" sz="2400" b="1" dirty="0" smtClean="0">
              <a:solidFill>
                <a:srgbClr val="FF0000"/>
              </a:solidFill>
            </a:endParaRPr>
          </a:p>
          <a:p>
            <a:r>
              <a:rPr lang="ko-KR" altLang="en-US" sz="2400" b="1" dirty="0" smtClean="0">
                <a:solidFill>
                  <a:srgbClr val="FF0000"/>
                </a:solidFill>
              </a:rPr>
              <a:t>즉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, </a:t>
            </a:r>
            <a:r>
              <a:rPr lang="ko-KR" altLang="en-US" sz="2400" b="1" dirty="0" smtClean="0">
                <a:solidFill>
                  <a:srgbClr val="FF0000"/>
                </a:solidFill>
              </a:rPr>
              <a:t>마지막 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hidden state h</a:t>
            </a:r>
            <a:r>
              <a:rPr lang="ko-KR" altLang="en-US" sz="2400" b="1" dirty="0" smtClean="0">
                <a:solidFill>
                  <a:srgbClr val="FF0000"/>
                </a:solidFill>
              </a:rPr>
              <a:t>에 입력 문장 정보가 </a:t>
            </a:r>
            <a:r>
              <a:rPr lang="ko-KR" altLang="en-US" sz="2400" b="1" dirty="0" err="1" smtClean="0">
                <a:solidFill>
                  <a:srgbClr val="FF0000"/>
                </a:solidFill>
              </a:rPr>
              <a:t>인코딩</a:t>
            </a:r>
            <a:endParaRPr lang="en-US" altLang="ko-KR" sz="2400" b="1" dirty="0" smtClean="0">
              <a:solidFill>
                <a:srgbClr val="FF0000"/>
              </a:solidFill>
            </a:endParaRPr>
          </a:p>
          <a:p>
            <a:r>
              <a:rPr lang="en-US" altLang="ko-KR" sz="2400" dirty="0" smtClean="0">
                <a:solidFill>
                  <a:srgbClr val="FF0000"/>
                </a:solidFill>
              </a:rPr>
              <a:t>h = </a:t>
            </a:r>
            <a:r>
              <a:rPr lang="ko-KR" altLang="en-US" sz="2400" dirty="0" smtClean="0">
                <a:solidFill>
                  <a:srgbClr val="FF0000"/>
                </a:solidFill>
              </a:rPr>
              <a:t>고정 길이 벡터</a:t>
            </a:r>
            <a:r>
              <a:rPr lang="en-US" altLang="ko-KR" sz="2400" dirty="0" smtClean="0">
                <a:solidFill>
                  <a:srgbClr val="FF0000"/>
                </a:solidFill>
              </a:rPr>
              <a:t>!</a:t>
            </a:r>
          </a:p>
          <a:p>
            <a:r>
              <a:rPr lang="ko-KR" altLang="en-US" sz="2400" b="1" dirty="0" smtClean="0">
                <a:solidFill>
                  <a:srgbClr val="FF0000"/>
                </a:solidFill>
              </a:rPr>
              <a:t>즉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, </a:t>
            </a:r>
            <a:r>
              <a:rPr lang="ko-KR" altLang="en-US" sz="2400" b="1" dirty="0" err="1" smtClean="0">
                <a:solidFill>
                  <a:srgbClr val="FF0000"/>
                </a:solidFill>
              </a:rPr>
              <a:t>인코딩</a:t>
            </a:r>
            <a:r>
              <a:rPr lang="ko-KR" altLang="en-US" sz="2400" b="1" dirty="0" smtClean="0">
                <a:solidFill>
                  <a:srgbClr val="FF0000"/>
                </a:solidFill>
              </a:rPr>
              <a:t> 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= </a:t>
            </a:r>
            <a:r>
              <a:rPr lang="ko-KR" altLang="en-US" sz="2400" b="1" dirty="0" smtClean="0">
                <a:solidFill>
                  <a:srgbClr val="FF0000"/>
                </a:solidFill>
              </a:rPr>
              <a:t>임의 길이의 문장을 고정 길이 벡터로 변환</a:t>
            </a:r>
            <a:endParaRPr lang="en-US" altLang="ko-KR" sz="2400" b="1" dirty="0" smtClean="0">
              <a:solidFill>
                <a:srgbClr val="FF0000"/>
              </a:solidFill>
            </a:endParaRPr>
          </a:p>
        </p:txBody>
      </p:sp>
      <p:pic>
        <p:nvPicPr>
          <p:cNvPr id="19460" name="Picture 4" descr="https://velog.velcdn.com/post-images%2Fdscwinterstudy%2Fdde7c220-4715-11ea-84d6-13ee7f119291%2Ffig-7-6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07"/>
          <a:stretch/>
        </p:blipFill>
        <p:spPr bwMode="auto">
          <a:xfrm>
            <a:off x="256633" y="3541051"/>
            <a:ext cx="4446281" cy="2538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8291" y="3273908"/>
            <a:ext cx="7264400" cy="3068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953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061" y="-85812"/>
            <a:ext cx="10515600" cy="1325563"/>
          </a:xfrm>
        </p:spPr>
        <p:txBody>
          <a:bodyPr/>
          <a:lstStyle/>
          <a:p>
            <a:r>
              <a:rPr lang="en-US" altLang="ko-KR" dirty="0" smtClean="0"/>
              <a:t>7.2.1 seq2seq</a:t>
            </a:r>
            <a:r>
              <a:rPr lang="ko-KR" altLang="en-US" dirty="0" smtClean="0"/>
              <a:t>의 원리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572799" y="1095393"/>
            <a:ext cx="11489892" cy="4351338"/>
          </a:xfrm>
        </p:spPr>
        <p:txBody>
          <a:bodyPr>
            <a:normAutofit/>
          </a:bodyPr>
          <a:lstStyle/>
          <a:p>
            <a:r>
              <a:rPr lang="en-US" altLang="ko-KR" sz="2400" b="1" dirty="0" smtClean="0">
                <a:solidFill>
                  <a:srgbClr val="FF0000"/>
                </a:solidFill>
              </a:rPr>
              <a:t>Decoder</a:t>
            </a:r>
            <a:r>
              <a:rPr lang="ko-KR" altLang="en-US" sz="2400" b="1" dirty="0" smtClean="0">
                <a:solidFill>
                  <a:srgbClr val="FF0000"/>
                </a:solidFill>
              </a:rPr>
              <a:t>는 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Encoder </a:t>
            </a:r>
            <a:r>
              <a:rPr lang="ko-KR" altLang="en-US" sz="2400" b="1" dirty="0" smtClean="0">
                <a:solidFill>
                  <a:srgbClr val="FF0000"/>
                </a:solidFill>
              </a:rPr>
              <a:t>출력 벡터 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h</a:t>
            </a:r>
            <a:r>
              <a:rPr lang="ko-KR" altLang="en-US" sz="2400" b="1" dirty="0" smtClean="0">
                <a:solidFill>
                  <a:srgbClr val="FF0000"/>
                </a:solidFill>
              </a:rPr>
              <a:t>가 입력</a:t>
            </a:r>
            <a:endParaRPr lang="en-US" altLang="ko-KR" sz="2400" b="1" dirty="0" smtClean="0">
              <a:solidFill>
                <a:srgbClr val="FF0000"/>
              </a:solidFill>
            </a:endParaRPr>
          </a:p>
          <a:p>
            <a:pPr lvl="1"/>
            <a:r>
              <a:rPr lang="en-US" altLang="ko-KR" sz="2000" b="1" dirty="0" smtClean="0">
                <a:solidFill>
                  <a:srgbClr val="0070C0"/>
                </a:solidFill>
              </a:rPr>
              <a:t>&lt;</a:t>
            </a:r>
            <a:r>
              <a:rPr lang="en-US" altLang="ko-KR" sz="2000" b="1" dirty="0" err="1" smtClean="0">
                <a:solidFill>
                  <a:srgbClr val="0070C0"/>
                </a:solidFill>
              </a:rPr>
              <a:t>eos</a:t>
            </a:r>
            <a:r>
              <a:rPr lang="en-US" altLang="ko-KR" sz="2000" b="1" dirty="0" smtClean="0">
                <a:solidFill>
                  <a:srgbClr val="0070C0"/>
                </a:solidFill>
              </a:rPr>
              <a:t>&gt;, </a:t>
            </a:r>
            <a:r>
              <a:rPr lang="ko-KR" altLang="en-US" sz="2000" dirty="0" smtClean="0">
                <a:solidFill>
                  <a:srgbClr val="0070C0"/>
                </a:solidFill>
              </a:rPr>
              <a:t>시작</a:t>
            </a:r>
            <a:r>
              <a:rPr lang="en-US" altLang="ko-KR" sz="2000" dirty="0" smtClean="0">
                <a:solidFill>
                  <a:srgbClr val="0070C0"/>
                </a:solidFill>
              </a:rPr>
              <a:t>/</a:t>
            </a:r>
            <a:r>
              <a:rPr lang="ko-KR" altLang="en-US" sz="2000" dirty="0" smtClean="0">
                <a:solidFill>
                  <a:srgbClr val="0070C0"/>
                </a:solidFill>
              </a:rPr>
              <a:t>종료 </a:t>
            </a:r>
            <a:r>
              <a:rPr lang="ko-KR" altLang="en-US" sz="2000" dirty="0" err="1" smtClean="0">
                <a:solidFill>
                  <a:srgbClr val="0070C0"/>
                </a:solidFill>
              </a:rPr>
              <a:t>구분자</a:t>
            </a:r>
            <a:endParaRPr lang="en-US" altLang="ko-KR" sz="2000" dirty="0" smtClean="0">
              <a:solidFill>
                <a:srgbClr val="0070C0"/>
              </a:solidFill>
            </a:endParaRPr>
          </a:p>
        </p:txBody>
      </p:sp>
      <p:pic>
        <p:nvPicPr>
          <p:cNvPr id="25602" name="Picture 2" descr="https://velog.velcdn.com/post-images%2Fdscwinterstudy%2Fe4ba4780-4715-11ea-84d6-13ee7f119291%2Ffig-7-8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3121" y="2185730"/>
            <a:ext cx="7125759" cy="4176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6493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061" y="-85812"/>
            <a:ext cx="10515600" cy="1325563"/>
          </a:xfrm>
        </p:spPr>
        <p:txBody>
          <a:bodyPr/>
          <a:lstStyle/>
          <a:p>
            <a:r>
              <a:rPr lang="en-US" altLang="ko-KR" dirty="0" smtClean="0"/>
              <a:t>7.2.1 seq2seq</a:t>
            </a:r>
            <a:r>
              <a:rPr lang="ko-KR" altLang="en-US" dirty="0" smtClean="0"/>
              <a:t>의 원리</a:t>
            </a:r>
            <a:endParaRPr lang="ko-KR" altLang="en-US" dirty="0"/>
          </a:p>
        </p:txBody>
      </p:sp>
      <p:pic>
        <p:nvPicPr>
          <p:cNvPr id="27650" name="Picture 2" descr="https://velog.velcdn.com/post-images%2Fdscwinterstudy%2Fe7106c80-4715-11ea-ab7e-d97dcb1b4313%2Ffig-7-9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388" y="1733705"/>
            <a:ext cx="10309225" cy="3390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3639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061" y="-85812"/>
            <a:ext cx="10515600" cy="1325563"/>
          </a:xfrm>
        </p:spPr>
        <p:txBody>
          <a:bodyPr/>
          <a:lstStyle/>
          <a:p>
            <a:r>
              <a:rPr lang="en-US" altLang="ko-KR" dirty="0" smtClean="0"/>
              <a:t>7.2.2 </a:t>
            </a:r>
            <a:r>
              <a:rPr lang="ko-KR" altLang="en-US" dirty="0" err="1" smtClean="0"/>
              <a:t>시계열</a:t>
            </a:r>
            <a:r>
              <a:rPr lang="ko-KR" altLang="en-US" dirty="0" smtClean="0"/>
              <a:t> 데이터 </a:t>
            </a:r>
            <a:r>
              <a:rPr lang="ko-KR" altLang="en-US" dirty="0" err="1" smtClean="0"/>
              <a:t>변환용</a:t>
            </a:r>
            <a:r>
              <a:rPr lang="ko-KR" altLang="en-US" dirty="0" smtClean="0"/>
              <a:t> 장난감 문제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572799" y="1095393"/>
            <a:ext cx="11489892" cy="4351338"/>
          </a:xfrm>
        </p:spPr>
        <p:txBody>
          <a:bodyPr>
            <a:normAutofit/>
          </a:bodyPr>
          <a:lstStyle/>
          <a:p>
            <a:r>
              <a:rPr lang="en-US" altLang="ko-KR" sz="2400" b="1" dirty="0" smtClean="0">
                <a:solidFill>
                  <a:srgbClr val="0070C0"/>
                </a:solidFill>
              </a:rPr>
              <a:t>toy problem : </a:t>
            </a:r>
            <a:r>
              <a:rPr lang="ko-KR" altLang="en-US" sz="2400" b="1" dirty="0" err="1" smtClean="0">
                <a:solidFill>
                  <a:srgbClr val="0070C0"/>
                </a:solidFill>
              </a:rPr>
              <a:t>머신러닝</a:t>
            </a:r>
            <a:r>
              <a:rPr lang="ko-KR" altLang="en-US" sz="2400" b="1" dirty="0" smtClean="0">
                <a:solidFill>
                  <a:srgbClr val="0070C0"/>
                </a:solidFill>
              </a:rPr>
              <a:t> 평가하고자 만든 간단한 문제</a:t>
            </a:r>
            <a:endParaRPr lang="en-US" altLang="ko-KR" sz="2400" b="1" dirty="0" smtClean="0">
              <a:solidFill>
                <a:srgbClr val="0070C0"/>
              </a:solidFill>
            </a:endParaRPr>
          </a:p>
          <a:p>
            <a:r>
              <a:rPr lang="ko-KR" altLang="en-US" sz="2400" b="1" dirty="0" smtClean="0">
                <a:solidFill>
                  <a:srgbClr val="0070C0"/>
                </a:solidFill>
              </a:rPr>
              <a:t>덧셈 논리에 대해 모름</a:t>
            </a:r>
            <a:r>
              <a:rPr lang="en-US" altLang="ko-KR" sz="2400" b="1" dirty="0" smtClean="0">
                <a:solidFill>
                  <a:srgbClr val="0070C0"/>
                </a:solidFill>
              </a:rPr>
              <a:t>, </a:t>
            </a:r>
            <a:r>
              <a:rPr lang="ko-KR" altLang="en-US" sz="2400" b="1" dirty="0" smtClean="0">
                <a:solidFill>
                  <a:srgbClr val="0070C0"/>
                </a:solidFill>
              </a:rPr>
              <a:t>문자 패턴 학습 </a:t>
            </a:r>
            <a:r>
              <a:rPr lang="en-US" altLang="ko-KR" sz="2400" b="1" dirty="0" smtClean="0">
                <a:solidFill>
                  <a:srgbClr val="0070C0"/>
                </a:solidFill>
              </a:rPr>
              <a:t>-&gt; </a:t>
            </a:r>
            <a:r>
              <a:rPr lang="ko-KR" altLang="en-US" sz="2400" b="1" dirty="0" smtClean="0">
                <a:solidFill>
                  <a:srgbClr val="0070C0"/>
                </a:solidFill>
              </a:rPr>
              <a:t>문자 단위 분할 </a:t>
            </a:r>
            <a:r>
              <a:rPr lang="en-US" altLang="ko-KR" sz="2400" dirty="0" smtClean="0">
                <a:solidFill>
                  <a:srgbClr val="0070C0"/>
                </a:solidFill>
              </a:rPr>
              <a:t>[‘7’, ’+’, ’5’]</a:t>
            </a:r>
            <a:endParaRPr lang="en-US" altLang="ko-KR" sz="1600" dirty="0" smtClean="0">
              <a:solidFill>
                <a:srgbClr val="0070C0"/>
              </a:solidFill>
            </a:endParaRPr>
          </a:p>
        </p:txBody>
      </p:sp>
      <p:pic>
        <p:nvPicPr>
          <p:cNvPr id="1028" name="Picture 4" descr="https://velog.velcdn.com/post-images%2Fdscwinterstudy%2Ffaa0d0f0-4715-11ea-a944-efb7a86d3652%2Ffig-7-1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799" y="2531534"/>
            <a:ext cx="6382265" cy="3556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3620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061" y="-85812"/>
            <a:ext cx="10515600" cy="1325563"/>
          </a:xfrm>
        </p:spPr>
        <p:txBody>
          <a:bodyPr/>
          <a:lstStyle/>
          <a:p>
            <a:r>
              <a:rPr lang="en-US" altLang="ko-KR" dirty="0" smtClean="0"/>
              <a:t>7.2.3 </a:t>
            </a:r>
            <a:r>
              <a:rPr lang="ko-KR" altLang="en-US" dirty="0" smtClean="0"/>
              <a:t>가변 길이 </a:t>
            </a:r>
            <a:r>
              <a:rPr lang="ko-KR" altLang="en-US" dirty="0" err="1" smtClean="0"/>
              <a:t>시계열</a:t>
            </a:r>
            <a:r>
              <a:rPr lang="ko-KR" altLang="en-US" dirty="0" smtClean="0"/>
              <a:t> 데이터</a:t>
            </a:r>
            <a:endParaRPr lang="ko-KR" altLang="en-US" dirty="0"/>
          </a:p>
        </p:txBody>
      </p:sp>
      <p:sp>
        <p:nvSpPr>
          <p:cNvPr id="9" name="내용 개체 틀 3"/>
          <p:cNvSpPr>
            <a:spLocks noGrp="1"/>
          </p:cNvSpPr>
          <p:nvPr>
            <p:ph idx="1"/>
          </p:nvPr>
        </p:nvSpPr>
        <p:spPr>
          <a:xfrm>
            <a:off x="190900" y="959285"/>
            <a:ext cx="10515600" cy="4351338"/>
          </a:xfrm>
        </p:spPr>
        <p:txBody>
          <a:bodyPr/>
          <a:lstStyle/>
          <a:p>
            <a:pPr lvl="1"/>
            <a:r>
              <a:rPr lang="ko-KR" altLang="en-US" b="1" dirty="0" smtClean="0">
                <a:solidFill>
                  <a:srgbClr val="0070C0"/>
                </a:solidFill>
              </a:rPr>
              <a:t>문자 단위 분할</a:t>
            </a:r>
            <a:r>
              <a:rPr lang="en-US" altLang="ko-KR" b="1" dirty="0" smtClean="0">
                <a:solidFill>
                  <a:srgbClr val="0070C0"/>
                </a:solidFill>
              </a:rPr>
              <a:t>, </a:t>
            </a:r>
            <a:r>
              <a:rPr lang="ko-KR" altLang="en-US" b="1" dirty="0" smtClean="0">
                <a:solidFill>
                  <a:srgbClr val="0070C0"/>
                </a:solidFill>
              </a:rPr>
              <a:t>리스트</a:t>
            </a:r>
            <a:r>
              <a:rPr lang="en-US" altLang="ko-KR" b="1" dirty="0" smtClean="0">
                <a:solidFill>
                  <a:srgbClr val="0070C0"/>
                </a:solidFill>
              </a:rPr>
              <a:t>!</a:t>
            </a:r>
          </a:p>
          <a:p>
            <a:pPr lvl="1"/>
            <a:r>
              <a:rPr lang="ko-KR" altLang="en-US" b="1" dirty="0" smtClean="0">
                <a:solidFill>
                  <a:srgbClr val="0070C0"/>
                </a:solidFill>
              </a:rPr>
              <a:t>문자 수가 문제마다 다르다 </a:t>
            </a:r>
            <a:r>
              <a:rPr lang="en-US" altLang="ko-KR" dirty="0" smtClean="0">
                <a:solidFill>
                  <a:srgbClr val="0070C0"/>
                </a:solidFill>
              </a:rPr>
              <a:t>(5 + 3 -&gt; 3</a:t>
            </a:r>
            <a:r>
              <a:rPr lang="ko-KR" altLang="en-US" dirty="0" smtClean="0">
                <a:solidFill>
                  <a:srgbClr val="0070C0"/>
                </a:solidFill>
              </a:rPr>
              <a:t>문자</a:t>
            </a:r>
            <a:r>
              <a:rPr lang="en-US" altLang="ko-KR" dirty="0" smtClean="0">
                <a:solidFill>
                  <a:srgbClr val="0070C0"/>
                </a:solidFill>
              </a:rPr>
              <a:t>, 423 + 5 -&gt; 5</a:t>
            </a:r>
            <a:r>
              <a:rPr lang="ko-KR" altLang="en-US" dirty="0" smtClean="0">
                <a:solidFill>
                  <a:srgbClr val="0070C0"/>
                </a:solidFill>
              </a:rPr>
              <a:t>문자</a:t>
            </a:r>
            <a:r>
              <a:rPr lang="en-US" altLang="ko-KR" dirty="0" smtClean="0">
                <a:solidFill>
                  <a:srgbClr val="0070C0"/>
                </a:solidFill>
              </a:rPr>
              <a:t>)</a:t>
            </a:r>
          </a:p>
          <a:p>
            <a:pPr lvl="1"/>
            <a:r>
              <a:rPr lang="en-US" altLang="ko-KR" b="1" dirty="0" smtClean="0">
                <a:solidFill>
                  <a:srgbClr val="0070C0"/>
                </a:solidFill>
              </a:rPr>
              <a:t>= </a:t>
            </a:r>
            <a:r>
              <a:rPr lang="ko-KR" altLang="en-US" b="1" dirty="0" smtClean="0">
                <a:solidFill>
                  <a:srgbClr val="0070C0"/>
                </a:solidFill>
              </a:rPr>
              <a:t>시간 방향 크기가 다르다</a:t>
            </a:r>
            <a:r>
              <a:rPr lang="en-US" altLang="ko-KR" b="1" dirty="0" smtClean="0">
                <a:solidFill>
                  <a:srgbClr val="0070C0"/>
                </a:solidFill>
              </a:rPr>
              <a:t>.</a:t>
            </a:r>
          </a:p>
          <a:p>
            <a:pPr lvl="1"/>
            <a:r>
              <a:rPr lang="ko-KR" altLang="en-US" dirty="0" smtClean="0">
                <a:solidFill>
                  <a:srgbClr val="0070C0"/>
                </a:solidFill>
              </a:rPr>
              <a:t>즉</a:t>
            </a:r>
            <a:r>
              <a:rPr lang="en-US" altLang="ko-KR" dirty="0" smtClean="0">
                <a:solidFill>
                  <a:srgbClr val="0070C0"/>
                </a:solidFill>
              </a:rPr>
              <a:t>,</a:t>
            </a:r>
            <a:r>
              <a:rPr lang="en-US" altLang="ko-KR" b="1" dirty="0" smtClean="0">
                <a:solidFill>
                  <a:srgbClr val="0070C0"/>
                </a:solidFill>
              </a:rPr>
              <a:t> </a:t>
            </a:r>
            <a:r>
              <a:rPr lang="ko-KR" altLang="en-US" b="1" dirty="0" smtClean="0">
                <a:solidFill>
                  <a:srgbClr val="FF0000"/>
                </a:solidFill>
              </a:rPr>
              <a:t>가변 길이 </a:t>
            </a:r>
            <a:r>
              <a:rPr lang="ko-KR" altLang="en-US" b="1" dirty="0" err="1" smtClean="0">
                <a:solidFill>
                  <a:srgbClr val="FF0000"/>
                </a:solidFill>
              </a:rPr>
              <a:t>시계열</a:t>
            </a:r>
            <a:r>
              <a:rPr lang="ko-KR" altLang="en-US" b="1" dirty="0" smtClean="0">
                <a:solidFill>
                  <a:srgbClr val="FF0000"/>
                </a:solidFill>
              </a:rPr>
              <a:t> 데이터</a:t>
            </a:r>
            <a:endParaRPr lang="en-US" altLang="ko-KR" b="1" dirty="0" smtClean="0">
              <a:solidFill>
                <a:srgbClr val="FF0000"/>
              </a:solidFill>
            </a:endParaRPr>
          </a:p>
          <a:p>
            <a:pPr lvl="1"/>
            <a:r>
              <a:rPr lang="ko-KR" altLang="en-US" b="1" dirty="0" err="1" smtClean="0">
                <a:solidFill>
                  <a:srgbClr val="FF0000"/>
                </a:solidFill>
              </a:rPr>
              <a:t>미니배치로</a:t>
            </a:r>
            <a:r>
              <a:rPr lang="ko-KR" altLang="en-US" b="1" dirty="0" smtClean="0">
                <a:solidFill>
                  <a:srgbClr val="FF0000"/>
                </a:solidFill>
              </a:rPr>
              <a:t> 학습할 때 샘플의 형상이 모두 같아야 함</a:t>
            </a:r>
            <a:endParaRPr lang="en-US" altLang="ko-KR" b="1" dirty="0" smtClean="0">
              <a:solidFill>
                <a:srgbClr val="FF0000"/>
              </a:solidFill>
            </a:endParaRPr>
          </a:p>
          <a:p>
            <a:pPr lvl="1"/>
            <a:r>
              <a:rPr lang="ko-KR" altLang="en-US" b="1" dirty="0" smtClean="0">
                <a:solidFill>
                  <a:srgbClr val="FF0000"/>
                </a:solidFill>
              </a:rPr>
              <a:t>패딩 </a:t>
            </a:r>
            <a:r>
              <a:rPr lang="en-US" altLang="ko-KR" b="1" dirty="0" smtClean="0">
                <a:solidFill>
                  <a:srgbClr val="FF0000"/>
                </a:solidFill>
              </a:rPr>
              <a:t>: </a:t>
            </a:r>
            <a:r>
              <a:rPr lang="ko-KR" altLang="en-US" b="1" dirty="0" smtClean="0">
                <a:solidFill>
                  <a:srgbClr val="FF0000"/>
                </a:solidFill>
              </a:rPr>
              <a:t>의미 없는 데이터를 채워 모든 데이터 길이 균일하게</a:t>
            </a:r>
            <a:endParaRPr lang="en-US" altLang="ko-KR" b="1" dirty="0" smtClean="0">
              <a:solidFill>
                <a:srgbClr val="FF0000"/>
              </a:solidFill>
            </a:endParaRPr>
          </a:p>
          <a:p>
            <a:pPr lvl="1"/>
            <a:endParaRPr lang="en-US" altLang="ko-KR" b="1" dirty="0" smtClean="0">
              <a:solidFill>
                <a:srgbClr val="FF0000"/>
              </a:solidFill>
            </a:endParaRPr>
          </a:p>
          <a:p>
            <a:pPr lvl="1"/>
            <a:r>
              <a:rPr lang="en-US" altLang="ko-KR" b="1" dirty="0" smtClean="0">
                <a:solidFill>
                  <a:srgbClr val="FF0000"/>
                </a:solidFill>
              </a:rPr>
              <a:t>Decoder</a:t>
            </a:r>
            <a:r>
              <a:rPr lang="ko-KR" altLang="en-US" b="1" dirty="0" smtClean="0">
                <a:solidFill>
                  <a:srgbClr val="FF0000"/>
                </a:solidFill>
              </a:rPr>
              <a:t> </a:t>
            </a:r>
            <a:r>
              <a:rPr lang="en-US" altLang="ko-KR" b="1" dirty="0" smtClean="0">
                <a:solidFill>
                  <a:srgbClr val="FF0000"/>
                </a:solidFill>
              </a:rPr>
              <a:t>: </a:t>
            </a:r>
            <a:r>
              <a:rPr lang="ko-KR" altLang="en-US" b="1" dirty="0" err="1" smtClean="0">
                <a:solidFill>
                  <a:srgbClr val="FF0000"/>
                </a:solidFill>
              </a:rPr>
              <a:t>구분자</a:t>
            </a:r>
            <a:r>
              <a:rPr lang="ko-KR" altLang="en-US" b="1" dirty="0" smtClean="0">
                <a:solidFill>
                  <a:srgbClr val="FF0000"/>
                </a:solidFill>
              </a:rPr>
              <a:t> </a:t>
            </a:r>
            <a:r>
              <a:rPr lang="en-US" altLang="ko-KR" b="1" dirty="0" smtClean="0">
                <a:solidFill>
                  <a:srgbClr val="FF0000"/>
                </a:solidFill>
              </a:rPr>
              <a:t>_ &amp; </a:t>
            </a:r>
            <a:r>
              <a:rPr lang="ko-KR" altLang="en-US" b="1" dirty="0" smtClean="0">
                <a:solidFill>
                  <a:srgbClr val="FF0000"/>
                </a:solidFill>
              </a:rPr>
              <a:t>패딩 손실 함수 반영 </a:t>
            </a:r>
            <a:r>
              <a:rPr lang="en-US" altLang="ko-KR" b="1" dirty="0" smtClean="0">
                <a:solidFill>
                  <a:srgbClr val="FF0000"/>
                </a:solidFill>
              </a:rPr>
              <a:t>x (</a:t>
            </a:r>
            <a:r>
              <a:rPr lang="ko-KR" altLang="en-US" b="1" dirty="0" smtClean="0">
                <a:solidFill>
                  <a:srgbClr val="FF0000"/>
                </a:solidFill>
              </a:rPr>
              <a:t>마스크 기능</a:t>
            </a:r>
            <a:r>
              <a:rPr lang="en-US" altLang="ko-KR" b="1" dirty="0" smtClean="0">
                <a:solidFill>
                  <a:srgbClr val="FF0000"/>
                </a:solidFill>
              </a:rPr>
              <a:t>)</a:t>
            </a:r>
          </a:p>
          <a:p>
            <a:pPr lvl="1"/>
            <a:r>
              <a:rPr lang="en-US" altLang="ko-KR" b="1" dirty="0" smtClean="0">
                <a:solidFill>
                  <a:srgbClr val="FF0000"/>
                </a:solidFill>
              </a:rPr>
              <a:t>Encoder : LSTM </a:t>
            </a:r>
            <a:r>
              <a:rPr lang="ko-KR" altLang="en-US" b="1" dirty="0" smtClean="0">
                <a:solidFill>
                  <a:srgbClr val="FF0000"/>
                </a:solidFill>
              </a:rPr>
              <a:t>계층이 이전 시각의 입력을 그대로 출력하도록</a:t>
            </a:r>
            <a:endParaRPr lang="en-US" altLang="ko-KR" b="1" dirty="0" smtClean="0">
              <a:solidFill>
                <a:srgbClr val="FF0000"/>
              </a:solidFill>
            </a:endParaRPr>
          </a:p>
          <a:p>
            <a:pPr lvl="1"/>
            <a:endParaRPr lang="en-US" altLang="ko-KR" b="1" dirty="0">
              <a:solidFill>
                <a:srgbClr val="FF0000"/>
              </a:solidFill>
            </a:endParaRPr>
          </a:p>
        </p:txBody>
      </p:sp>
      <p:pic>
        <p:nvPicPr>
          <p:cNvPr id="1026" name="Picture 2" descr="https://velog.velcdn.com/post-images%2Fdscwinterstudy%2F025fd930-4716-11ea-a944-efb7a86d3652%2Ffig-7-1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992" y="4552821"/>
            <a:ext cx="8771651" cy="2305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5218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061" y="-85812"/>
            <a:ext cx="10515600" cy="1325563"/>
          </a:xfrm>
        </p:spPr>
        <p:txBody>
          <a:bodyPr/>
          <a:lstStyle/>
          <a:p>
            <a:r>
              <a:rPr lang="en-US" altLang="ko-KR" dirty="0" smtClean="0"/>
              <a:t>CHAPTER 7. RNN</a:t>
            </a:r>
            <a:r>
              <a:rPr lang="ko-KR" altLang="en-US" dirty="0" smtClean="0"/>
              <a:t>을 사용한 문장 생성</a:t>
            </a:r>
            <a:endParaRPr lang="ko-KR" altLang="en-US" dirty="0"/>
          </a:p>
        </p:txBody>
      </p:sp>
      <p:sp>
        <p:nvSpPr>
          <p:cNvPr id="3" name="내용 개체 틀 3"/>
          <p:cNvSpPr>
            <a:spLocks noGrp="1"/>
          </p:cNvSpPr>
          <p:nvPr>
            <p:ph idx="1"/>
          </p:nvPr>
        </p:nvSpPr>
        <p:spPr>
          <a:xfrm>
            <a:off x="190900" y="959285"/>
            <a:ext cx="10515600" cy="4351338"/>
          </a:xfrm>
        </p:spPr>
        <p:txBody>
          <a:bodyPr>
            <a:normAutofit/>
          </a:bodyPr>
          <a:lstStyle/>
          <a:p>
            <a:pPr lvl="1"/>
            <a:r>
              <a:rPr lang="en-US" altLang="ko-KR" b="1" dirty="0" smtClean="0">
                <a:solidFill>
                  <a:srgbClr val="FF0000"/>
                </a:solidFill>
              </a:rPr>
              <a:t>seq2seq</a:t>
            </a:r>
            <a:r>
              <a:rPr lang="ko-KR" altLang="en-US" b="1" dirty="0" smtClean="0">
                <a:solidFill>
                  <a:srgbClr val="FF0000"/>
                </a:solidFill>
              </a:rPr>
              <a:t>라는 새로운 구조의 신경망</a:t>
            </a:r>
            <a:endParaRPr lang="en-US" altLang="ko-KR" b="1" dirty="0" smtClean="0">
              <a:solidFill>
                <a:srgbClr val="FF0000"/>
              </a:solidFill>
            </a:endParaRPr>
          </a:p>
          <a:p>
            <a:pPr lvl="1"/>
            <a:r>
              <a:rPr lang="en-US" altLang="ko-KR" dirty="0" smtClean="0">
                <a:solidFill>
                  <a:srgbClr val="FF0000"/>
                </a:solidFill>
              </a:rPr>
              <a:t>RNN 2</a:t>
            </a:r>
            <a:r>
              <a:rPr lang="ko-KR" altLang="en-US" dirty="0" smtClean="0">
                <a:solidFill>
                  <a:srgbClr val="FF0000"/>
                </a:solidFill>
              </a:rPr>
              <a:t>개를 연결하는 간단한 방법으로 구현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pPr lvl="1"/>
            <a:r>
              <a:rPr lang="en-US" altLang="ko-KR" dirty="0" smtClean="0">
                <a:solidFill>
                  <a:srgbClr val="FF0000"/>
                </a:solidFill>
              </a:rPr>
              <a:t>MT, </a:t>
            </a:r>
            <a:r>
              <a:rPr lang="ko-KR" altLang="en-US" dirty="0" err="1" smtClean="0">
                <a:solidFill>
                  <a:srgbClr val="FF0000"/>
                </a:solidFill>
              </a:rPr>
              <a:t>챗봇</a:t>
            </a:r>
            <a:r>
              <a:rPr lang="en-US" altLang="ko-KR" dirty="0" smtClean="0">
                <a:solidFill>
                  <a:srgbClr val="FF0000"/>
                </a:solidFill>
              </a:rPr>
              <a:t>, </a:t>
            </a:r>
            <a:r>
              <a:rPr lang="ko-KR" altLang="en-US" dirty="0" smtClean="0">
                <a:solidFill>
                  <a:srgbClr val="FF0000"/>
                </a:solidFill>
              </a:rPr>
              <a:t>메일 자동 답신</a:t>
            </a:r>
            <a:r>
              <a:rPr lang="en-US" altLang="ko-KR" b="1" dirty="0" smtClean="0">
                <a:solidFill>
                  <a:srgbClr val="FF0000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00992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061" y="-85812"/>
            <a:ext cx="10515600" cy="1325563"/>
          </a:xfrm>
        </p:spPr>
        <p:txBody>
          <a:bodyPr/>
          <a:lstStyle/>
          <a:p>
            <a:r>
              <a:rPr lang="en-US" altLang="ko-KR" dirty="0" smtClean="0"/>
              <a:t>7.2.4 </a:t>
            </a:r>
            <a:r>
              <a:rPr lang="ko-KR" altLang="en-US" dirty="0" smtClean="0"/>
              <a:t>덧셈 </a:t>
            </a:r>
            <a:r>
              <a:rPr lang="ko-KR" altLang="en-US" dirty="0" err="1" smtClean="0"/>
              <a:t>데이터셋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t="2458"/>
          <a:stretch/>
        </p:blipFill>
        <p:spPr>
          <a:xfrm>
            <a:off x="5068559" y="921744"/>
            <a:ext cx="6615557" cy="461077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8559" y="5532514"/>
            <a:ext cx="6615557" cy="132548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4610" y="927103"/>
            <a:ext cx="1668401" cy="593089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91702" y="3836709"/>
            <a:ext cx="4101598" cy="440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118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061" y="-85812"/>
            <a:ext cx="10515600" cy="1325563"/>
          </a:xfrm>
        </p:spPr>
        <p:txBody>
          <a:bodyPr/>
          <a:lstStyle/>
          <a:p>
            <a:r>
              <a:rPr lang="en-US" altLang="ko-KR" dirty="0" smtClean="0">
                <a:solidFill>
                  <a:srgbClr val="FFC000"/>
                </a:solidFill>
              </a:rPr>
              <a:t>7.2.4 </a:t>
            </a:r>
            <a:r>
              <a:rPr lang="ko-KR" altLang="en-US" dirty="0" smtClean="0">
                <a:solidFill>
                  <a:srgbClr val="FFC000"/>
                </a:solidFill>
              </a:rPr>
              <a:t>덧셈 </a:t>
            </a:r>
            <a:r>
              <a:rPr lang="ko-KR" altLang="en-US" dirty="0" err="1" smtClean="0">
                <a:solidFill>
                  <a:srgbClr val="FFC000"/>
                </a:solidFill>
              </a:rPr>
              <a:t>데이터셋</a:t>
            </a:r>
            <a:endParaRPr lang="ko-KR" altLang="en-US" dirty="0">
              <a:solidFill>
                <a:srgbClr val="FFC000"/>
              </a:solidFill>
            </a:endParaRPr>
          </a:p>
        </p:txBody>
      </p:sp>
      <p:sp>
        <p:nvSpPr>
          <p:cNvPr id="8" name="내용 개체 틀 3"/>
          <p:cNvSpPr>
            <a:spLocks noGrp="1"/>
          </p:cNvSpPr>
          <p:nvPr>
            <p:ph idx="1"/>
          </p:nvPr>
        </p:nvSpPr>
        <p:spPr>
          <a:xfrm>
            <a:off x="190900" y="959285"/>
            <a:ext cx="10515600" cy="4351338"/>
          </a:xfrm>
        </p:spPr>
        <p:txBody>
          <a:bodyPr/>
          <a:lstStyle/>
          <a:p>
            <a:pPr lvl="1"/>
            <a:r>
              <a:rPr lang="en-US" altLang="ko-KR" b="1" dirty="0" smtClean="0">
                <a:solidFill>
                  <a:srgbClr val="0070C0"/>
                </a:solidFill>
              </a:rPr>
              <a:t>sequence.py(</a:t>
            </a:r>
            <a:r>
              <a:rPr lang="ko-KR" altLang="en-US" b="1" dirty="0" smtClean="0">
                <a:solidFill>
                  <a:srgbClr val="0070C0"/>
                </a:solidFill>
              </a:rPr>
              <a:t>모듈</a:t>
            </a:r>
            <a:r>
              <a:rPr lang="en-US" altLang="ko-KR" b="1" dirty="0" smtClean="0">
                <a:solidFill>
                  <a:srgbClr val="0070C0"/>
                </a:solidFill>
              </a:rPr>
              <a:t>) -&gt; seq2seq</a:t>
            </a:r>
            <a:r>
              <a:rPr lang="ko-KR" altLang="en-US" b="1" dirty="0" smtClean="0">
                <a:solidFill>
                  <a:srgbClr val="0070C0"/>
                </a:solidFill>
              </a:rPr>
              <a:t>용 데이터 읽어 옴</a:t>
            </a:r>
            <a:endParaRPr lang="en-US" altLang="ko-KR" b="1" dirty="0" smtClean="0">
              <a:solidFill>
                <a:srgbClr val="0070C0"/>
              </a:solidFill>
            </a:endParaRPr>
          </a:p>
          <a:p>
            <a:pPr marL="914400" lvl="2" indent="0">
              <a:buNone/>
            </a:pPr>
            <a:endParaRPr lang="en-US" altLang="ko-KR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8240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061" y="-85812"/>
            <a:ext cx="10515600" cy="1325563"/>
          </a:xfrm>
        </p:spPr>
        <p:txBody>
          <a:bodyPr/>
          <a:lstStyle/>
          <a:p>
            <a:r>
              <a:rPr lang="en-US" altLang="ko-KR" dirty="0" smtClean="0"/>
              <a:t>7.3 </a:t>
            </a:r>
            <a:r>
              <a:rPr lang="en-US" altLang="ko-KR" dirty="0" err="1" smtClean="0"/>
              <a:t>seqseq</a:t>
            </a:r>
            <a:r>
              <a:rPr lang="en-US" altLang="ko-KR" dirty="0" smtClean="0"/>
              <a:t> </a:t>
            </a:r>
            <a:r>
              <a:rPr lang="ko-KR" altLang="en-US" dirty="0" smtClean="0"/>
              <a:t>구현</a:t>
            </a:r>
            <a:endParaRPr lang="ko-KR" altLang="en-US" dirty="0"/>
          </a:p>
        </p:txBody>
      </p:sp>
      <p:sp>
        <p:nvSpPr>
          <p:cNvPr id="7" name="내용 개체 틀 3"/>
          <p:cNvSpPr txBox="1">
            <a:spLocks/>
          </p:cNvSpPr>
          <p:nvPr/>
        </p:nvSpPr>
        <p:spPr>
          <a:xfrm>
            <a:off x="0" y="959285"/>
            <a:ext cx="1204421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altLang="ko-KR" b="1" dirty="0" smtClean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8563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061" y="-85812"/>
            <a:ext cx="10515600" cy="1325563"/>
          </a:xfrm>
        </p:spPr>
        <p:txBody>
          <a:bodyPr/>
          <a:lstStyle/>
          <a:p>
            <a:r>
              <a:rPr lang="en-US" altLang="ko-KR" dirty="0" smtClean="0"/>
              <a:t>7.3.1 Encoder</a:t>
            </a:r>
            <a:r>
              <a:rPr lang="ko-KR" altLang="en-US" dirty="0" smtClean="0"/>
              <a:t>클래스</a:t>
            </a:r>
            <a:endParaRPr lang="ko-KR" altLang="en-US" dirty="0"/>
          </a:p>
        </p:txBody>
      </p:sp>
      <p:sp>
        <p:nvSpPr>
          <p:cNvPr id="7" name="내용 개체 틀 3"/>
          <p:cNvSpPr txBox="1">
            <a:spLocks/>
          </p:cNvSpPr>
          <p:nvPr/>
        </p:nvSpPr>
        <p:spPr>
          <a:xfrm>
            <a:off x="0" y="959285"/>
            <a:ext cx="1204421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ko-KR" altLang="en-US" b="1" dirty="0" smtClean="0">
                <a:solidFill>
                  <a:srgbClr val="FF0000"/>
                </a:solidFill>
              </a:rPr>
              <a:t>문자열 </a:t>
            </a:r>
            <a:r>
              <a:rPr lang="en-US" altLang="ko-KR" b="1" dirty="0" smtClean="0">
                <a:solidFill>
                  <a:srgbClr val="FF0000"/>
                </a:solidFill>
              </a:rPr>
              <a:t>-&gt; </a:t>
            </a:r>
            <a:r>
              <a:rPr lang="ko-KR" altLang="en-US" b="1" dirty="0" smtClean="0">
                <a:solidFill>
                  <a:srgbClr val="FF0000"/>
                </a:solidFill>
              </a:rPr>
              <a:t>고정 길이 벡터 </a:t>
            </a:r>
            <a:r>
              <a:rPr lang="en-US" altLang="ko-KR" b="1" dirty="0" smtClean="0">
                <a:solidFill>
                  <a:srgbClr val="FF0000"/>
                </a:solidFill>
              </a:rPr>
              <a:t>h</a:t>
            </a:r>
            <a:r>
              <a:rPr lang="ko-KR" altLang="en-US" b="1" dirty="0" smtClean="0">
                <a:solidFill>
                  <a:srgbClr val="FF0000"/>
                </a:solidFill>
              </a:rPr>
              <a:t>로 변환</a:t>
            </a:r>
            <a:endParaRPr lang="en-US" altLang="ko-KR" b="1" dirty="0" smtClean="0">
              <a:solidFill>
                <a:srgbClr val="FF0000"/>
              </a:solidFill>
            </a:endParaRPr>
          </a:p>
          <a:p>
            <a:pPr lvl="1"/>
            <a:r>
              <a:rPr lang="en-US" altLang="ko-KR" b="1" dirty="0" smtClean="0">
                <a:solidFill>
                  <a:srgbClr val="FF0000"/>
                </a:solidFill>
              </a:rPr>
              <a:t>Embedding</a:t>
            </a:r>
            <a:r>
              <a:rPr lang="en-US" altLang="ko-KR" dirty="0" smtClean="0">
                <a:solidFill>
                  <a:srgbClr val="FF0000"/>
                </a:solidFill>
              </a:rPr>
              <a:t>(</a:t>
            </a:r>
            <a:r>
              <a:rPr lang="ko-KR" altLang="en-US" dirty="0" smtClean="0">
                <a:solidFill>
                  <a:srgbClr val="FF0000"/>
                </a:solidFill>
              </a:rPr>
              <a:t>문자 벡터로 변환</a:t>
            </a:r>
            <a:r>
              <a:rPr lang="en-US" altLang="ko-KR" dirty="0" smtClean="0">
                <a:solidFill>
                  <a:srgbClr val="FF0000"/>
                </a:solidFill>
              </a:rPr>
              <a:t>) &amp; </a:t>
            </a:r>
            <a:r>
              <a:rPr lang="en-US" altLang="ko-KR" b="1" dirty="0" smtClean="0">
                <a:solidFill>
                  <a:srgbClr val="FF0000"/>
                </a:solidFill>
              </a:rPr>
              <a:t>LSTM</a:t>
            </a:r>
            <a:r>
              <a:rPr lang="en-US" altLang="ko-KR" dirty="0" smtClean="0">
                <a:solidFill>
                  <a:srgbClr val="FF0000"/>
                </a:solidFill>
              </a:rPr>
              <a:t>(</a:t>
            </a:r>
            <a:r>
              <a:rPr lang="ko-KR" altLang="en-US" dirty="0" smtClean="0">
                <a:solidFill>
                  <a:srgbClr val="FF0000"/>
                </a:solidFill>
              </a:rPr>
              <a:t>위쪽 출력은 폐기</a:t>
            </a:r>
            <a:r>
              <a:rPr lang="en-US" altLang="ko-KR" dirty="0" smtClean="0">
                <a:solidFill>
                  <a:srgbClr val="FF0000"/>
                </a:solidFill>
              </a:rPr>
              <a:t>)</a:t>
            </a:r>
            <a:endParaRPr lang="en-US" altLang="ko-KR" b="1" dirty="0" smtClean="0">
              <a:solidFill>
                <a:srgbClr val="FF0000"/>
              </a:solidFill>
            </a:endParaRPr>
          </a:p>
        </p:txBody>
      </p:sp>
      <p:pic>
        <p:nvPicPr>
          <p:cNvPr id="2050" name="Picture 2" descr="https://velog.velcdn.com/post-images%2Fdscwinterstudy%2F1e783b30-4716-11ea-a046-71744aa9cc37%2Ffig-7-1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00" y="2982637"/>
            <a:ext cx="8401059" cy="2231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velog.velcdn.com/post-images%2Fdscwinterstudy%2F24364350-4716-11ea-a046-71744aa9cc37%2Ffig-7-15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6309" y="2675273"/>
            <a:ext cx="3518959" cy="2845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9934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061" y="-432434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2800" dirty="0" smtClean="0"/>
              <a:t>7.3.1 Encoder</a:t>
            </a:r>
            <a:r>
              <a:rPr lang="ko-KR" altLang="en-US" sz="2800" dirty="0" smtClean="0"/>
              <a:t>클래스</a:t>
            </a:r>
            <a:endParaRPr lang="ko-KR" altLang="en-US" sz="28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5258" y="384214"/>
            <a:ext cx="8832444" cy="391217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5258" y="4296392"/>
            <a:ext cx="6928231" cy="255465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23488" y="4296392"/>
            <a:ext cx="1904213" cy="2554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353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s://velog.velcdn.com/post-images%2Fdscwinterstudy%2F317427d0-4716-11ea-a944-efb7a86d3652%2Ffig-7-18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3737" y="2542488"/>
            <a:ext cx="6112881" cy="4315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061" y="-85812"/>
            <a:ext cx="10515600" cy="1325563"/>
          </a:xfrm>
        </p:spPr>
        <p:txBody>
          <a:bodyPr/>
          <a:lstStyle/>
          <a:p>
            <a:r>
              <a:rPr lang="en-US" altLang="ko-KR" dirty="0" smtClean="0"/>
              <a:t>7.3.2 Decoder </a:t>
            </a:r>
            <a:r>
              <a:rPr lang="ko-KR" altLang="en-US" dirty="0" smtClean="0"/>
              <a:t>클래스</a:t>
            </a:r>
            <a:endParaRPr lang="ko-KR" altLang="en-US" dirty="0"/>
          </a:p>
        </p:txBody>
      </p:sp>
      <p:sp>
        <p:nvSpPr>
          <p:cNvPr id="7" name="내용 개체 틀 3"/>
          <p:cNvSpPr txBox="1">
            <a:spLocks/>
          </p:cNvSpPr>
          <p:nvPr/>
        </p:nvSpPr>
        <p:spPr>
          <a:xfrm>
            <a:off x="0" y="959285"/>
            <a:ext cx="1204421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altLang="ko-KR" b="1" dirty="0" smtClean="0">
              <a:solidFill>
                <a:srgbClr val="FF0000"/>
              </a:solidFill>
            </a:endParaRPr>
          </a:p>
        </p:txBody>
      </p:sp>
      <p:sp>
        <p:nvSpPr>
          <p:cNvPr id="8" name="내용 개체 틀 3"/>
          <p:cNvSpPr txBox="1">
            <a:spLocks/>
          </p:cNvSpPr>
          <p:nvPr/>
        </p:nvSpPr>
        <p:spPr>
          <a:xfrm>
            <a:off x="152400" y="1111685"/>
            <a:ext cx="1204421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altLang="ko-KR" dirty="0" smtClean="0">
                <a:solidFill>
                  <a:srgbClr val="0070C0"/>
                </a:solidFill>
              </a:rPr>
              <a:t>encoder </a:t>
            </a:r>
            <a:r>
              <a:rPr lang="ko-KR" altLang="en-US" dirty="0" smtClean="0">
                <a:solidFill>
                  <a:srgbClr val="0070C0"/>
                </a:solidFill>
              </a:rPr>
              <a:t>클래스가 출력한</a:t>
            </a:r>
            <a:r>
              <a:rPr lang="en-US" altLang="ko-KR" dirty="0">
                <a:solidFill>
                  <a:srgbClr val="0070C0"/>
                </a:solidFill>
              </a:rPr>
              <a:t> </a:t>
            </a:r>
            <a:r>
              <a:rPr lang="en-US" altLang="ko-KR" dirty="0" smtClean="0">
                <a:solidFill>
                  <a:srgbClr val="0070C0"/>
                </a:solidFill>
              </a:rPr>
              <a:t>h</a:t>
            </a:r>
            <a:r>
              <a:rPr lang="ko-KR" altLang="en-US" dirty="0" smtClean="0">
                <a:solidFill>
                  <a:srgbClr val="0070C0"/>
                </a:solidFill>
              </a:rPr>
              <a:t>를 받아 목적으로 하는 다른 문자열 출력</a:t>
            </a:r>
            <a:endParaRPr lang="en-US" altLang="ko-KR" dirty="0" smtClean="0">
              <a:solidFill>
                <a:srgbClr val="0070C0"/>
              </a:solidFill>
            </a:endParaRPr>
          </a:p>
          <a:p>
            <a:pPr lvl="1"/>
            <a:r>
              <a:rPr lang="ko-KR" altLang="en-US" b="1" dirty="0" smtClean="0">
                <a:solidFill>
                  <a:srgbClr val="FF0000"/>
                </a:solidFill>
              </a:rPr>
              <a:t>학습 시엔 </a:t>
            </a:r>
            <a:r>
              <a:rPr lang="ko-KR" altLang="en-US" dirty="0" smtClean="0">
                <a:solidFill>
                  <a:srgbClr val="FF0000"/>
                </a:solidFill>
              </a:rPr>
              <a:t>정답을 알고 있어서 </a:t>
            </a:r>
            <a:r>
              <a:rPr lang="ko-KR" altLang="en-US" dirty="0" err="1" smtClean="0">
                <a:solidFill>
                  <a:srgbClr val="FF0000"/>
                </a:solidFill>
              </a:rPr>
              <a:t>시계열</a:t>
            </a:r>
            <a:r>
              <a:rPr lang="ko-KR" altLang="en-US" dirty="0" smtClean="0">
                <a:solidFill>
                  <a:srgbClr val="FF0000"/>
                </a:solidFill>
              </a:rPr>
              <a:t> 방향 데이터 한꺼번에 준다</a:t>
            </a:r>
            <a:r>
              <a:rPr lang="en-US" altLang="ko-KR" dirty="0" smtClean="0">
                <a:solidFill>
                  <a:srgbClr val="FF0000"/>
                </a:solidFill>
              </a:rPr>
              <a:t>.</a:t>
            </a:r>
          </a:p>
          <a:p>
            <a:pPr lvl="1"/>
            <a:r>
              <a:rPr lang="ko-KR" altLang="en-US" b="1" dirty="0" smtClean="0">
                <a:solidFill>
                  <a:srgbClr val="FF0000"/>
                </a:solidFill>
              </a:rPr>
              <a:t>추론 시엔 </a:t>
            </a:r>
            <a:r>
              <a:rPr lang="ko-KR" altLang="en-US" dirty="0" smtClean="0">
                <a:solidFill>
                  <a:srgbClr val="FF0000"/>
                </a:solidFill>
              </a:rPr>
              <a:t>시작 구분 문자만 준다</a:t>
            </a:r>
            <a:r>
              <a:rPr lang="en-US" altLang="ko-KR" b="1" dirty="0" smtClean="0">
                <a:solidFill>
                  <a:srgbClr val="FF0000"/>
                </a:solidFill>
              </a:rPr>
              <a:t>. </a:t>
            </a:r>
            <a:r>
              <a:rPr lang="en-US" altLang="ko-KR" b="1" dirty="0" smtClean="0">
                <a:solidFill>
                  <a:srgbClr val="0070C0"/>
                </a:solidFill>
              </a:rPr>
              <a:t>-&gt;</a:t>
            </a:r>
            <a:r>
              <a:rPr lang="en-US" altLang="ko-KR" b="1" dirty="0" smtClean="0">
                <a:solidFill>
                  <a:srgbClr val="FF0000"/>
                </a:solidFill>
              </a:rPr>
              <a:t> </a:t>
            </a:r>
            <a:r>
              <a:rPr lang="ko-KR" altLang="en-US" b="1" dirty="0" err="1" smtClean="0">
                <a:solidFill>
                  <a:srgbClr val="FF0000"/>
                </a:solidFill>
              </a:rPr>
              <a:t>출력으로부터</a:t>
            </a:r>
            <a:r>
              <a:rPr lang="ko-KR" altLang="en-US" b="1" dirty="0" smtClean="0">
                <a:solidFill>
                  <a:srgbClr val="FF0000"/>
                </a:solidFill>
              </a:rPr>
              <a:t> 문자 하나 샘플링 후 다음 입력으로</a:t>
            </a:r>
            <a:endParaRPr lang="en-US" altLang="ko-KR" b="1" dirty="0" smtClean="0">
              <a:solidFill>
                <a:srgbClr val="FF0000"/>
              </a:solidFill>
            </a:endParaRPr>
          </a:p>
        </p:txBody>
      </p:sp>
      <p:pic>
        <p:nvPicPr>
          <p:cNvPr id="1026" name="Picture 2" descr="https://velog.velcdn.com/post-images%2Fdscwinterstudy%2F2e6190a0-4716-11ea-a046-71744aa9cc37%2Ffig-7-17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77558"/>
            <a:ext cx="6083737" cy="4080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7686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3"/>
          <p:cNvSpPr txBox="1">
            <a:spLocks/>
          </p:cNvSpPr>
          <p:nvPr/>
        </p:nvSpPr>
        <p:spPr>
          <a:xfrm>
            <a:off x="0" y="959285"/>
            <a:ext cx="1204421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altLang="ko-KR" b="1" dirty="0" smtClean="0">
              <a:solidFill>
                <a:srgbClr val="FF0000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60" y="1150070"/>
            <a:ext cx="12000681" cy="4482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376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061" y="-366278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2800" dirty="0" smtClean="0"/>
              <a:t>7.3.2 Decoder </a:t>
            </a:r>
            <a:r>
              <a:rPr lang="ko-KR" altLang="en-US" sz="2800" dirty="0" smtClean="0"/>
              <a:t>클래스</a:t>
            </a:r>
            <a:endParaRPr lang="ko-KR" altLang="en-US" sz="2800" dirty="0"/>
          </a:p>
        </p:txBody>
      </p:sp>
      <p:sp>
        <p:nvSpPr>
          <p:cNvPr id="7" name="내용 개체 틀 3"/>
          <p:cNvSpPr txBox="1">
            <a:spLocks/>
          </p:cNvSpPr>
          <p:nvPr/>
        </p:nvSpPr>
        <p:spPr>
          <a:xfrm>
            <a:off x="0" y="959285"/>
            <a:ext cx="1204421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altLang="ko-KR" b="1" dirty="0" smtClean="0">
              <a:solidFill>
                <a:srgbClr val="FF0000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7699" y="469573"/>
            <a:ext cx="7239372" cy="379114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7699" y="4260716"/>
            <a:ext cx="5073911" cy="259728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46619" y="4260718"/>
            <a:ext cx="2320452" cy="2597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530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061" y="-366278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2800" dirty="0" smtClean="0"/>
              <a:t>7.3.2 Decoder </a:t>
            </a:r>
            <a:r>
              <a:rPr lang="ko-KR" altLang="en-US" sz="2800" dirty="0" smtClean="0"/>
              <a:t>클래스</a:t>
            </a:r>
            <a:endParaRPr lang="ko-KR" altLang="en-US" sz="2800" dirty="0"/>
          </a:p>
        </p:txBody>
      </p:sp>
      <p:sp>
        <p:nvSpPr>
          <p:cNvPr id="7" name="내용 개체 틀 3"/>
          <p:cNvSpPr txBox="1">
            <a:spLocks/>
          </p:cNvSpPr>
          <p:nvPr/>
        </p:nvSpPr>
        <p:spPr>
          <a:xfrm>
            <a:off x="0" y="959285"/>
            <a:ext cx="1204421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altLang="ko-KR" b="1" dirty="0" smtClean="0">
              <a:solidFill>
                <a:srgbClr val="FF0000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4823" y="1816671"/>
            <a:ext cx="7982354" cy="3224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140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-33367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2800" dirty="0" smtClean="0"/>
              <a:t>7.3.3 Seq2seq </a:t>
            </a:r>
            <a:r>
              <a:rPr lang="ko-KR" altLang="en-US" sz="2800" dirty="0" smtClean="0"/>
              <a:t>클래스</a:t>
            </a:r>
            <a:endParaRPr lang="ko-KR" altLang="en-US" sz="2800" dirty="0"/>
          </a:p>
        </p:txBody>
      </p:sp>
      <p:sp>
        <p:nvSpPr>
          <p:cNvPr id="7" name="내용 개체 틀 3"/>
          <p:cNvSpPr txBox="1">
            <a:spLocks/>
          </p:cNvSpPr>
          <p:nvPr/>
        </p:nvSpPr>
        <p:spPr>
          <a:xfrm>
            <a:off x="0" y="959285"/>
            <a:ext cx="1204421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altLang="ko-KR" b="1" dirty="0" smtClean="0">
              <a:solidFill>
                <a:srgbClr val="FF0000"/>
              </a:solidFill>
            </a:endParaRPr>
          </a:p>
        </p:txBody>
      </p:sp>
      <p:sp>
        <p:nvSpPr>
          <p:cNvPr id="8" name="내용 개체 틀 3"/>
          <p:cNvSpPr txBox="1">
            <a:spLocks/>
          </p:cNvSpPr>
          <p:nvPr/>
        </p:nvSpPr>
        <p:spPr>
          <a:xfrm>
            <a:off x="-188536" y="605791"/>
            <a:ext cx="1204421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ko-KR" altLang="en-US" sz="1800" b="1" dirty="0" smtClean="0">
                <a:solidFill>
                  <a:srgbClr val="FF0000"/>
                </a:solidFill>
              </a:rPr>
              <a:t>인코더 출력 </a:t>
            </a:r>
            <a:r>
              <a:rPr lang="en-US" altLang="ko-KR" sz="1800" b="1" dirty="0" smtClean="0">
                <a:solidFill>
                  <a:srgbClr val="FF0000"/>
                </a:solidFill>
              </a:rPr>
              <a:t>= h</a:t>
            </a:r>
          </a:p>
          <a:p>
            <a:pPr lvl="1"/>
            <a:r>
              <a:rPr lang="ko-KR" altLang="en-US" sz="1800" b="1" dirty="0" err="1" smtClean="0">
                <a:solidFill>
                  <a:srgbClr val="FF0000"/>
                </a:solidFill>
              </a:rPr>
              <a:t>디코더</a:t>
            </a:r>
            <a:r>
              <a:rPr lang="ko-KR" altLang="en-US" sz="1800" b="1" dirty="0" smtClean="0">
                <a:solidFill>
                  <a:srgbClr val="FF0000"/>
                </a:solidFill>
              </a:rPr>
              <a:t> 출력 </a:t>
            </a:r>
            <a:r>
              <a:rPr lang="en-US" altLang="ko-KR" sz="1800" b="1" dirty="0" smtClean="0">
                <a:solidFill>
                  <a:srgbClr val="FF0000"/>
                </a:solidFill>
              </a:rPr>
              <a:t>= logit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2510" y="249390"/>
            <a:ext cx="6144644" cy="2244203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2510" y="2493593"/>
            <a:ext cx="6673090" cy="4222218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87155" y="249390"/>
            <a:ext cx="528446" cy="2244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870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061" y="-85812"/>
            <a:ext cx="10515600" cy="1325563"/>
          </a:xfrm>
        </p:spPr>
        <p:txBody>
          <a:bodyPr/>
          <a:lstStyle/>
          <a:p>
            <a:r>
              <a:rPr lang="en-US" altLang="ko-KR" dirty="0"/>
              <a:t>7</a:t>
            </a:r>
            <a:r>
              <a:rPr lang="en-US" altLang="ko-KR" dirty="0" smtClean="0"/>
              <a:t>.1 </a:t>
            </a:r>
            <a:r>
              <a:rPr lang="ko-KR" altLang="en-US" dirty="0" smtClean="0"/>
              <a:t>언어 모델을 사용한 문장 생성</a:t>
            </a:r>
            <a:endParaRPr lang="ko-KR" altLang="en-US" dirty="0"/>
          </a:p>
        </p:txBody>
      </p:sp>
      <p:sp>
        <p:nvSpPr>
          <p:cNvPr id="3" name="내용 개체 틀 3"/>
          <p:cNvSpPr>
            <a:spLocks noGrp="1"/>
          </p:cNvSpPr>
          <p:nvPr>
            <p:ph idx="1"/>
          </p:nvPr>
        </p:nvSpPr>
        <p:spPr>
          <a:xfrm>
            <a:off x="572799" y="1095393"/>
            <a:ext cx="10515600" cy="4351338"/>
          </a:xfrm>
        </p:spPr>
        <p:txBody>
          <a:bodyPr>
            <a:normAutofit/>
          </a:bodyPr>
          <a:lstStyle/>
          <a:p>
            <a:r>
              <a:rPr lang="ko-KR" altLang="en-US" sz="2400" dirty="0" smtClean="0">
                <a:solidFill>
                  <a:srgbClr val="FF0000"/>
                </a:solidFill>
              </a:rPr>
              <a:t>언어 모델 </a:t>
            </a:r>
            <a:r>
              <a:rPr lang="en-US" altLang="ko-KR" sz="2400" dirty="0" smtClean="0">
                <a:solidFill>
                  <a:srgbClr val="FF0000"/>
                </a:solidFill>
                <a:sym typeface="Wingdings" panose="05000000000000000000" pitchFamily="2" charset="2"/>
              </a:rPr>
              <a:t> </a:t>
            </a:r>
            <a:r>
              <a:rPr lang="ko-KR" altLang="en-US" sz="2400" dirty="0" smtClean="0">
                <a:solidFill>
                  <a:srgbClr val="FF0000"/>
                </a:solidFill>
                <a:sym typeface="Wingdings" panose="05000000000000000000" pitchFamily="2" charset="2"/>
              </a:rPr>
              <a:t>기계 번역</a:t>
            </a:r>
            <a:r>
              <a:rPr lang="en-US" altLang="ko-KR" sz="2400" dirty="0" smtClean="0">
                <a:solidFill>
                  <a:srgbClr val="FF0000"/>
                </a:solidFill>
                <a:sym typeface="Wingdings" panose="05000000000000000000" pitchFamily="2" charset="2"/>
              </a:rPr>
              <a:t>, </a:t>
            </a:r>
            <a:r>
              <a:rPr lang="ko-KR" altLang="en-US" sz="2400" dirty="0" smtClean="0">
                <a:solidFill>
                  <a:srgbClr val="FF0000"/>
                </a:solidFill>
                <a:sym typeface="Wingdings" panose="05000000000000000000" pitchFamily="2" charset="2"/>
              </a:rPr>
              <a:t>음성 인식</a:t>
            </a:r>
            <a:r>
              <a:rPr lang="en-US" altLang="ko-KR" sz="2400" dirty="0" smtClean="0">
                <a:solidFill>
                  <a:srgbClr val="FF0000"/>
                </a:solidFill>
                <a:sym typeface="Wingdings" panose="05000000000000000000" pitchFamily="2" charset="2"/>
              </a:rPr>
              <a:t>, </a:t>
            </a:r>
            <a:r>
              <a:rPr lang="ko-KR" altLang="en-US" sz="2400" dirty="0" smtClean="0">
                <a:solidFill>
                  <a:srgbClr val="FF0000"/>
                </a:solidFill>
                <a:sym typeface="Wingdings" panose="05000000000000000000" pitchFamily="2" charset="2"/>
              </a:rPr>
              <a:t>문장 생성</a:t>
            </a:r>
            <a:endParaRPr lang="en-US" altLang="ko-KR" sz="2400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6105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061" y="-85812"/>
            <a:ext cx="10515600" cy="1325563"/>
          </a:xfrm>
        </p:spPr>
        <p:txBody>
          <a:bodyPr/>
          <a:lstStyle/>
          <a:p>
            <a:r>
              <a:rPr lang="en-US" altLang="ko-KR" dirty="0" smtClean="0"/>
              <a:t>7.3.4 seq2seq </a:t>
            </a:r>
            <a:r>
              <a:rPr lang="ko-KR" altLang="en-US" dirty="0" smtClean="0"/>
              <a:t>평가</a:t>
            </a:r>
            <a:endParaRPr lang="ko-KR" altLang="en-US" dirty="0"/>
          </a:p>
        </p:txBody>
      </p:sp>
      <p:sp>
        <p:nvSpPr>
          <p:cNvPr id="7" name="내용 개체 틀 3"/>
          <p:cNvSpPr txBox="1">
            <a:spLocks/>
          </p:cNvSpPr>
          <p:nvPr/>
        </p:nvSpPr>
        <p:spPr>
          <a:xfrm>
            <a:off x="0" y="959285"/>
            <a:ext cx="1204421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altLang="ko-KR" b="1" dirty="0" smtClean="0">
              <a:solidFill>
                <a:srgbClr val="FF0000"/>
              </a:solidFill>
            </a:endParaRPr>
          </a:p>
        </p:txBody>
      </p:sp>
      <p:sp>
        <p:nvSpPr>
          <p:cNvPr id="8" name="내용 개체 틀 3"/>
          <p:cNvSpPr txBox="1">
            <a:spLocks/>
          </p:cNvSpPr>
          <p:nvPr/>
        </p:nvSpPr>
        <p:spPr>
          <a:xfrm>
            <a:off x="147782" y="1058538"/>
            <a:ext cx="1204421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ko-KR" altLang="en-US" dirty="0" err="1" smtClean="0">
                <a:solidFill>
                  <a:srgbClr val="0070C0"/>
                </a:solidFill>
              </a:rPr>
              <a:t>미니배치</a:t>
            </a:r>
            <a:r>
              <a:rPr lang="ko-KR" altLang="en-US" dirty="0" smtClean="0">
                <a:solidFill>
                  <a:srgbClr val="0070C0"/>
                </a:solidFill>
              </a:rPr>
              <a:t> </a:t>
            </a:r>
            <a:r>
              <a:rPr lang="en-US" altLang="ko-KR" dirty="0" smtClean="0">
                <a:solidFill>
                  <a:srgbClr val="0070C0"/>
                </a:solidFill>
              </a:rPr>
              <a:t>-&gt; </a:t>
            </a:r>
            <a:r>
              <a:rPr lang="ko-KR" altLang="en-US" dirty="0" smtClean="0">
                <a:solidFill>
                  <a:srgbClr val="0070C0"/>
                </a:solidFill>
              </a:rPr>
              <a:t>기울기 계산 </a:t>
            </a:r>
            <a:r>
              <a:rPr lang="en-US" altLang="ko-KR" dirty="0" smtClean="0">
                <a:solidFill>
                  <a:srgbClr val="0070C0"/>
                </a:solidFill>
              </a:rPr>
              <a:t>-&gt; </a:t>
            </a:r>
            <a:r>
              <a:rPr lang="ko-KR" altLang="en-US" dirty="0" smtClean="0">
                <a:solidFill>
                  <a:srgbClr val="0070C0"/>
                </a:solidFill>
              </a:rPr>
              <a:t>갱신</a:t>
            </a:r>
            <a:endParaRPr lang="en-US" altLang="ko-KR" dirty="0" smtClean="0">
              <a:solidFill>
                <a:srgbClr val="0070C0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61834"/>
            <a:ext cx="6028237" cy="447347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6958" y="1577506"/>
            <a:ext cx="5269985" cy="371427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6019" y="2761086"/>
            <a:ext cx="6015981" cy="256716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82713" y="1577505"/>
            <a:ext cx="1209287" cy="1656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170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061" y="-85812"/>
            <a:ext cx="10515600" cy="1325563"/>
          </a:xfrm>
        </p:spPr>
        <p:txBody>
          <a:bodyPr/>
          <a:lstStyle/>
          <a:p>
            <a:r>
              <a:rPr lang="en-US" altLang="ko-KR" dirty="0" smtClean="0">
                <a:solidFill>
                  <a:srgbClr val="FFC000"/>
                </a:solidFill>
              </a:rPr>
              <a:t>7.3.4 seq2seq </a:t>
            </a:r>
            <a:r>
              <a:rPr lang="ko-KR" altLang="en-US" dirty="0" smtClean="0">
                <a:solidFill>
                  <a:srgbClr val="FFC000"/>
                </a:solidFill>
              </a:rPr>
              <a:t>평가</a:t>
            </a:r>
            <a:endParaRPr lang="ko-KR" altLang="en-US" dirty="0">
              <a:solidFill>
                <a:srgbClr val="FFC000"/>
              </a:solidFill>
            </a:endParaRPr>
          </a:p>
        </p:txBody>
      </p:sp>
      <p:sp>
        <p:nvSpPr>
          <p:cNvPr id="7" name="내용 개체 틀 3"/>
          <p:cNvSpPr txBox="1">
            <a:spLocks/>
          </p:cNvSpPr>
          <p:nvPr/>
        </p:nvSpPr>
        <p:spPr>
          <a:xfrm>
            <a:off x="0" y="959285"/>
            <a:ext cx="1204421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altLang="ko-KR" b="1" dirty="0" smtClean="0">
              <a:solidFill>
                <a:srgbClr val="FF0000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6058" y="1581119"/>
            <a:ext cx="5335571" cy="462118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6364" y="1581119"/>
            <a:ext cx="2988297" cy="4565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000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-281044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2800" dirty="0" smtClean="0">
                <a:solidFill>
                  <a:srgbClr val="FFC000"/>
                </a:solidFill>
              </a:rPr>
              <a:t>7.3.4 seq2seq </a:t>
            </a:r>
            <a:r>
              <a:rPr lang="ko-KR" altLang="en-US" sz="2800" dirty="0" smtClean="0">
                <a:solidFill>
                  <a:srgbClr val="FFC000"/>
                </a:solidFill>
              </a:rPr>
              <a:t>평가</a:t>
            </a:r>
            <a:endParaRPr lang="ko-KR" altLang="en-US" sz="2800" dirty="0">
              <a:solidFill>
                <a:srgbClr val="FFC000"/>
              </a:solidFill>
            </a:endParaRPr>
          </a:p>
        </p:txBody>
      </p:sp>
      <p:sp>
        <p:nvSpPr>
          <p:cNvPr id="7" name="내용 개체 틀 3"/>
          <p:cNvSpPr txBox="1">
            <a:spLocks/>
          </p:cNvSpPr>
          <p:nvPr/>
        </p:nvSpPr>
        <p:spPr>
          <a:xfrm>
            <a:off x="0" y="959285"/>
            <a:ext cx="1204421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altLang="ko-KR" b="1" dirty="0" smtClean="0">
              <a:solidFill>
                <a:srgbClr val="FF0000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4354" y="227207"/>
            <a:ext cx="5782684" cy="2309171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4354" y="2512055"/>
            <a:ext cx="5677192" cy="360698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5"/>
          <a:srcRect t="79995"/>
          <a:stretch/>
        </p:blipFill>
        <p:spPr>
          <a:xfrm>
            <a:off x="3304354" y="5958703"/>
            <a:ext cx="5931205" cy="76732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20049" y="227207"/>
            <a:ext cx="315510" cy="6498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947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061" y="-85812"/>
            <a:ext cx="10515600" cy="1325563"/>
          </a:xfrm>
        </p:spPr>
        <p:txBody>
          <a:bodyPr/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7.3.4 seq2seq </a:t>
            </a:r>
            <a:r>
              <a:rPr lang="ko-KR" altLang="en-US" dirty="0" smtClean="0">
                <a:solidFill>
                  <a:srgbClr val="FF0000"/>
                </a:solidFill>
              </a:rPr>
              <a:t>평가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7" name="내용 개체 틀 3"/>
          <p:cNvSpPr txBox="1">
            <a:spLocks/>
          </p:cNvSpPr>
          <p:nvPr/>
        </p:nvSpPr>
        <p:spPr>
          <a:xfrm>
            <a:off x="0" y="959285"/>
            <a:ext cx="1204421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altLang="ko-KR" b="1" dirty="0" smtClean="0">
              <a:solidFill>
                <a:srgbClr val="FF0000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61" y="1941922"/>
            <a:ext cx="3611489" cy="336870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9611" y="1934552"/>
            <a:ext cx="2080033" cy="338343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72643" y="1941921"/>
            <a:ext cx="1720636" cy="3383439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73427" y="1941921"/>
            <a:ext cx="4021089" cy="3383439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5731304" y="1550483"/>
            <a:ext cx="5816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/>
              <a:t>…</a:t>
            </a:r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311083" y="1941922"/>
            <a:ext cx="612743" cy="197964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1068638" y="5155678"/>
            <a:ext cx="526331" cy="169682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1499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061" y="-85812"/>
            <a:ext cx="10515600" cy="1325563"/>
          </a:xfrm>
        </p:spPr>
        <p:txBody>
          <a:bodyPr/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7.3.4 seq2seq </a:t>
            </a:r>
            <a:r>
              <a:rPr lang="ko-KR" altLang="en-US" dirty="0" smtClean="0">
                <a:solidFill>
                  <a:srgbClr val="FF0000"/>
                </a:solidFill>
              </a:rPr>
              <a:t>평가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7" name="내용 개체 틀 3"/>
          <p:cNvSpPr txBox="1">
            <a:spLocks/>
          </p:cNvSpPr>
          <p:nvPr/>
        </p:nvSpPr>
        <p:spPr>
          <a:xfrm>
            <a:off x="0" y="959285"/>
            <a:ext cx="1204421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altLang="ko-KR" b="1" dirty="0" smtClean="0">
              <a:solidFill>
                <a:srgbClr val="FF0000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8269" y="1136056"/>
            <a:ext cx="3109153" cy="130834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8695" y="2444399"/>
            <a:ext cx="5448300" cy="417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719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061" y="-85812"/>
            <a:ext cx="10515600" cy="1325563"/>
          </a:xfrm>
        </p:spPr>
        <p:txBody>
          <a:bodyPr/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7.3.4 seq2seq </a:t>
            </a:r>
            <a:r>
              <a:rPr lang="ko-KR" altLang="en-US" dirty="0" smtClean="0">
                <a:solidFill>
                  <a:srgbClr val="FF0000"/>
                </a:solidFill>
              </a:rPr>
              <a:t>평가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7" name="내용 개체 틀 3"/>
          <p:cNvSpPr txBox="1">
            <a:spLocks/>
          </p:cNvSpPr>
          <p:nvPr/>
        </p:nvSpPr>
        <p:spPr>
          <a:xfrm>
            <a:off x="0" y="959285"/>
            <a:ext cx="1204421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altLang="ko-KR" b="1" dirty="0" smtClean="0">
              <a:solidFill>
                <a:srgbClr val="FF0000"/>
              </a:solidFill>
            </a:endParaRPr>
          </a:p>
        </p:txBody>
      </p:sp>
      <p:pic>
        <p:nvPicPr>
          <p:cNvPr id="8194" name="Picture 2" descr="https://velog.velcdn.com/post-images%2Fdscwinterstudy%2F65370a60-4716-11ea-a944-efb7a86d3652%2Ffig-7-2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2817" y="1508239"/>
            <a:ext cx="5402032" cy="4336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148" y="1590610"/>
            <a:ext cx="5448300" cy="417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237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061" y="-85812"/>
            <a:ext cx="10515600" cy="1325563"/>
          </a:xfrm>
        </p:spPr>
        <p:txBody>
          <a:bodyPr/>
          <a:lstStyle/>
          <a:p>
            <a:r>
              <a:rPr lang="en-US" altLang="ko-KR" dirty="0" smtClean="0"/>
              <a:t>7.4 seq2seq </a:t>
            </a:r>
            <a:r>
              <a:rPr lang="ko-KR" altLang="en-US" dirty="0" smtClean="0"/>
              <a:t>개선</a:t>
            </a:r>
            <a:endParaRPr lang="ko-KR" altLang="en-US" dirty="0"/>
          </a:p>
        </p:txBody>
      </p:sp>
      <p:sp>
        <p:nvSpPr>
          <p:cNvPr id="3" name="내용 개체 틀 3"/>
          <p:cNvSpPr>
            <a:spLocks noGrp="1"/>
          </p:cNvSpPr>
          <p:nvPr>
            <p:ph idx="1"/>
          </p:nvPr>
        </p:nvSpPr>
        <p:spPr>
          <a:xfrm>
            <a:off x="190900" y="959285"/>
            <a:ext cx="10515600" cy="4351338"/>
          </a:xfrm>
        </p:spPr>
        <p:txBody>
          <a:bodyPr/>
          <a:lstStyle/>
          <a:p>
            <a:pPr lvl="1"/>
            <a:r>
              <a:rPr lang="en-US" altLang="ko-KR" dirty="0" smtClean="0">
                <a:solidFill>
                  <a:srgbClr val="FF0000"/>
                </a:solidFill>
              </a:rPr>
              <a:t>‘</a:t>
            </a:r>
            <a:r>
              <a:rPr lang="ko-KR" altLang="en-US" dirty="0" smtClean="0">
                <a:solidFill>
                  <a:srgbClr val="FF0000"/>
                </a:solidFill>
              </a:rPr>
              <a:t>속도</a:t>
            </a:r>
            <a:r>
              <a:rPr lang="en-US" altLang="ko-KR" dirty="0" smtClean="0">
                <a:solidFill>
                  <a:srgbClr val="FF0000"/>
                </a:solidFill>
              </a:rPr>
              <a:t>’, ‘</a:t>
            </a:r>
            <a:r>
              <a:rPr lang="ko-KR" altLang="en-US" dirty="0" smtClean="0">
                <a:solidFill>
                  <a:srgbClr val="FF0000"/>
                </a:solidFill>
              </a:rPr>
              <a:t>정확도</a:t>
            </a:r>
            <a:r>
              <a:rPr lang="en-US" altLang="ko-KR" dirty="0" smtClean="0">
                <a:solidFill>
                  <a:srgbClr val="FF0000"/>
                </a:solidFill>
              </a:rPr>
              <a:t>’</a:t>
            </a:r>
          </a:p>
          <a:p>
            <a:pPr lvl="1"/>
            <a:r>
              <a:rPr lang="en-US" altLang="ko-KR" b="1" dirty="0" smtClean="0">
                <a:solidFill>
                  <a:srgbClr val="FF0000"/>
                </a:solidFill>
              </a:rPr>
              <a:t>reverse &amp; </a:t>
            </a:r>
            <a:r>
              <a:rPr lang="en-US" altLang="ko-KR" b="1" dirty="0" err="1" smtClean="0">
                <a:solidFill>
                  <a:srgbClr val="FF0000"/>
                </a:solidFill>
              </a:rPr>
              <a:t>pee'ky</a:t>
            </a:r>
            <a:endParaRPr lang="en-US" altLang="ko-KR" b="1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2078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1638" y="1462693"/>
            <a:ext cx="8302502" cy="2437143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061" y="-85812"/>
            <a:ext cx="10515600" cy="1325563"/>
          </a:xfrm>
        </p:spPr>
        <p:txBody>
          <a:bodyPr/>
          <a:lstStyle/>
          <a:p>
            <a:r>
              <a:rPr lang="en-US" altLang="ko-KR" dirty="0" smtClean="0"/>
              <a:t>7.4.1 </a:t>
            </a:r>
            <a:r>
              <a:rPr lang="ko-KR" altLang="en-US" dirty="0" smtClean="0"/>
              <a:t>입력 데이터 반전</a:t>
            </a:r>
            <a:r>
              <a:rPr lang="en-US" altLang="ko-KR" dirty="0" smtClean="0"/>
              <a:t>(Reverse)</a:t>
            </a:r>
            <a:endParaRPr lang="ko-KR" altLang="en-US" dirty="0"/>
          </a:p>
        </p:txBody>
      </p:sp>
      <p:sp>
        <p:nvSpPr>
          <p:cNvPr id="6" name="내용 개체 틀 3"/>
          <p:cNvSpPr>
            <a:spLocks noGrp="1"/>
          </p:cNvSpPr>
          <p:nvPr>
            <p:ph idx="1"/>
          </p:nvPr>
        </p:nvSpPr>
        <p:spPr>
          <a:xfrm>
            <a:off x="190900" y="959285"/>
            <a:ext cx="10515600" cy="4351338"/>
          </a:xfrm>
        </p:spPr>
        <p:txBody>
          <a:bodyPr/>
          <a:lstStyle/>
          <a:p>
            <a:pPr lvl="1"/>
            <a:r>
              <a:rPr lang="en-US" altLang="ko-KR" dirty="0" smtClean="0">
                <a:solidFill>
                  <a:srgbClr val="FF0000"/>
                </a:solidFill>
              </a:rPr>
              <a:t>decoder &gt;&gt; encoder </a:t>
            </a:r>
            <a:r>
              <a:rPr lang="ko-KR" altLang="en-US" dirty="0" smtClean="0">
                <a:solidFill>
                  <a:srgbClr val="FF0000"/>
                </a:solidFill>
              </a:rPr>
              <a:t>해당 단어 기울기 바로 전해 진다</a:t>
            </a:r>
            <a:r>
              <a:rPr lang="en-US" altLang="ko-KR" dirty="0" smtClean="0">
                <a:solidFill>
                  <a:srgbClr val="FF0000"/>
                </a:solidFill>
              </a:rPr>
              <a:t>.</a:t>
            </a:r>
            <a:r>
              <a:rPr lang="en-US" altLang="ko-KR" b="1" dirty="0" smtClean="0">
                <a:solidFill>
                  <a:srgbClr val="FF0000"/>
                </a:solidFill>
              </a:rPr>
              <a:t> (</a:t>
            </a:r>
            <a:r>
              <a:rPr lang="ko-KR" altLang="en-US" b="1" dirty="0" smtClean="0">
                <a:solidFill>
                  <a:srgbClr val="FF0000"/>
                </a:solidFill>
              </a:rPr>
              <a:t>전파 원할</a:t>
            </a:r>
            <a:r>
              <a:rPr lang="en-US" altLang="ko-KR" b="1" dirty="0" smtClean="0">
                <a:solidFill>
                  <a:srgbClr val="FF0000"/>
                </a:solidFill>
              </a:rPr>
              <a:t>)</a:t>
            </a:r>
            <a:endParaRPr lang="en-US" altLang="ko-KR" dirty="0" smtClean="0">
              <a:solidFill>
                <a:srgbClr val="0070C0"/>
              </a:solidFill>
            </a:endParaRPr>
          </a:p>
          <a:p>
            <a:pPr lvl="1"/>
            <a:r>
              <a:rPr lang="ko-KR" altLang="en-US" dirty="0" smtClean="0">
                <a:solidFill>
                  <a:srgbClr val="0070C0"/>
                </a:solidFill>
              </a:rPr>
              <a:t>단어 사이 평균 거리는 그대로</a:t>
            </a:r>
            <a:endParaRPr lang="en-US" altLang="ko-KR" dirty="0" smtClean="0">
              <a:solidFill>
                <a:srgbClr val="0070C0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638" y="4011659"/>
            <a:ext cx="6135282" cy="2597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56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061" y="-85812"/>
            <a:ext cx="10515600" cy="1325563"/>
          </a:xfrm>
        </p:spPr>
        <p:txBody>
          <a:bodyPr/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7.4.1 </a:t>
            </a:r>
            <a:r>
              <a:rPr lang="ko-KR" altLang="en-US" dirty="0" smtClean="0">
                <a:solidFill>
                  <a:srgbClr val="FF0000"/>
                </a:solidFill>
              </a:rPr>
              <a:t>입력 데이터 반전</a:t>
            </a:r>
            <a:r>
              <a:rPr lang="en-US" altLang="ko-KR" dirty="0" smtClean="0">
                <a:solidFill>
                  <a:srgbClr val="FF0000"/>
                </a:solidFill>
              </a:rPr>
              <a:t>(Reverse)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rcRect r="4031" b="68327"/>
          <a:stretch/>
        </p:blipFill>
        <p:spPr>
          <a:xfrm>
            <a:off x="49061" y="1009183"/>
            <a:ext cx="5496551" cy="1169353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/>
          <a:srcRect r="16656"/>
          <a:stretch/>
        </p:blipFill>
        <p:spPr>
          <a:xfrm>
            <a:off x="10676006" y="2695487"/>
            <a:ext cx="1465964" cy="354348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7677" y="2695486"/>
            <a:ext cx="1477935" cy="3543483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10265" y="2695487"/>
            <a:ext cx="4354396" cy="3543483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5640003" y="2334746"/>
            <a:ext cx="47587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/>
              <a:t>…</a:t>
            </a:r>
            <a:endParaRPr lang="ko-KR" altLang="en-US" dirty="0"/>
          </a:p>
        </p:txBody>
      </p:sp>
      <p:sp>
        <p:nvSpPr>
          <p:cNvPr id="18" name="직사각형 17"/>
          <p:cNvSpPr/>
          <p:nvPr/>
        </p:nvSpPr>
        <p:spPr>
          <a:xfrm>
            <a:off x="11408988" y="6059076"/>
            <a:ext cx="544200" cy="179893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802" y="2695488"/>
            <a:ext cx="3868514" cy="3543482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322473" y="2704078"/>
            <a:ext cx="612743" cy="197964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6523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061" y="-85812"/>
            <a:ext cx="10515600" cy="1325563"/>
          </a:xfrm>
        </p:spPr>
        <p:txBody>
          <a:bodyPr/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7.3.4 seq2seq </a:t>
            </a:r>
            <a:r>
              <a:rPr lang="ko-KR" altLang="en-US" dirty="0" smtClean="0">
                <a:solidFill>
                  <a:srgbClr val="FF0000"/>
                </a:solidFill>
              </a:rPr>
              <a:t>평가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7" name="내용 개체 틀 3"/>
          <p:cNvSpPr txBox="1">
            <a:spLocks/>
          </p:cNvSpPr>
          <p:nvPr/>
        </p:nvSpPr>
        <p:spPr>
          <a:xfrm>
            <a:off x="0" y="959285"/>
            <a:ext cx="1204421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altLang="ko-KR" b="1" dirty="0" smtClean="0">
              <a:solidFill>
                <a:srgbClr val="FF0000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61" y="1941922"/>
            <a:ext cx="3611489" cy="336870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9611" y="1934552"/>
            <a:ext cx="2080033" cy="338343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72643" y="1941921"/>
            <a:ext cx="1720636" cy="3383439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73427" y="1941921"/>
            <a:ext cx="4021089" cy="3383439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5731304" y="1550483"/>
            <a:ext cx="5816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/>
              <a:t>…</a:t>
            </a:r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311083" y="1941922"/>
            <a:ext cx="612743" cy="197964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1068638" y="5155678"/>
            <a:ext cx="526331" cy="169682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5094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061" y="-85812"/>
            <a:ext cx="10515600" cy="1325563"/>
          </a:xfrm>
        </p:spPr>
        <p:txBody>
          <a:bodyPr/>
          <a:lstStyle/>
          <a:p>
            <a:r>
              <a:rPr lang="en-US" altLang="ko-KR" dirty="0"/>
              <a:t>7</a:t>
            </a:r>
            <a:r>
              <a:rPr lang="en-US" altLang="ko-KR" dirty="0" smtClean="0"/>
              <a:t>.1.1 RNN</a:t>
            </a:r>
            <a:r>
              <a:rPr lang="ko-KR" altLang="en-US" dirty="0" smtClean="0"/>
              <a:t>을 사용한 문장 생성의 순서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572799" y="1095393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ko-KR" sz="2400" dirty="0" smtClean="0">
                <a:solidFill>
                  <a:srgbClr val="0070C0"/>
                </a:solidFill>
              </a:rPr>
              <a:t>1. </a:t>
            </a:r>
            <a:r>
              <a:rPr lang="ko-KR" altLang="en-US" sz="2400" dirty="0" smtClean="0">
                <a:solidFill>
                  <a:srgbClr val="0070C0"/>
                </a:solidFill>
              </a:rPr>
              <a:t>확률이 가장 높은 단어 선택</a:t>
            </a:r>
            <a:endParaRPr lang="en-US" altLang="ko-KR" sz="2400" dirty="0" smtClean="0">
              <a:solidFill>
                <a:srgbClr val="0070C0"/>
              </a:solidFill>
            </a:endParaRPr>
          </a:p>
          <a:p>
            <a:r>
              <a:rPr lang="en-US" altLang="ko-KR" sz="2400" dirty="0" smtClean="0">
                <a:solidFill>
                  <a:srgbClr val="0070C0"/>
                </a:solidFill>
              </a:rPr>
              <a:t>2. </a:t>
            </a:r>
            <a:r>
              <a:rPr lang="ko-KR" altLang="en-US" sz="2400" dirty="0" smtClean="0">
                <a:solidFill>
                  <a:srgbClr val="0070C0"/>
                </a:solidFill>
              </a:rPr>
              <a:t>확률적으로 선택 </a:t>
            </a:r>
            <a:r>
              <a:rPr lang="en-US" altLang="ko-KR" sz="2400" dirty="0" smtClean="0">
                <a:solidFill>
                  <a:srgbClr val="0070C0"/>
                </a:solidFill>
              </a:rPr>
              <a:t>– </a:t>
            </a:r>
            <a:r>
              <a:rPr lang="ko-KR" altLang="en-US" sz="2400" dirty="0" smtClean="0">
                <a:solidFill>
                  <a:srgbClr val="0070C0"/>
                </a:solidFill>
              </a:rPr>
              <a:t>매번 다를 수 있다</a:t>
            </a:r>
            <a:r>
              <a:rPr lang="en-US" altLang="ko-KR" sz="2400" dirty="0" smtClean="0">
                <a:solidFill>
                  <a:srgbClr val="0070C0"/>
                </a:solidFill>
              </a:rPr>
              <a:t>.</a:t>
            </a:r>
            <a:endParaRPr lang="en-US" altLang="ko-KR" dirty="0" smtClean="0">
              <a:solidFill>
                <a:srgbClr val="FF0000"/>
              </a:solidFill>
            </a:endParaRPr>
          </a:p>
        </p:txBody>
      </p:sp>
      <p:pic>
        <p:nvPicPr>
          <p:cNvPr id="17410" name="Picture 2" descr="https://velog.velcdn.com/post-images%2Fdscwinterstudy%2Fc25de480-4715-11ea-84d6-13ee7f119291%2Ffig-7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194" y="2235200"/>
            <a:ext cx="6930742" cy="4276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2" name="Picture 4" descr="https://velog.velcdn.com/post-images%2Fdscwinterstudy%2Fc6c695d0-4715-11ea-84d6-13ee7f119291%2Ffig-7-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8309" y="855133"/>
            <a:ext cx="3372922" cy="5856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2373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061" y="-85812"/>
            <a:ext cx="10515600" cy="1325563"/>
          </a:xfrm>
        </p:spPr>
        <p:txBody>
          <a:bodyPr/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7.4.1 </a:t>
            </a:r>
            <a:r>
              <a:rPr lang="ko-KR" altLang="en-US" dirty="0" smtClean="0">
                <a:solidFill>
                  <a:srgbClr val="FF0000"/>
                </a:solidFill>
              </a:rPr>
              <a:t>입력 데이터 반전</a:t>
            </a:r>
            <a:r>
              <a:rPr lang="en-US" altLang="ko-KR" dirty="0" smtClean="0">
                <a:solidFill>
                  <a:srgbClr val="FF0000"/>
                </a:solidFill>
              </a:rPr>
              <a:t>(Reverse)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rcRect r="4359" b="68327"/>
          <a:stretch/>
        </p:blipFill>
        <p:spPr>
          <a:xfrm>
            <a:off x="400314" y="1697360"/>
            <a:ext cx="5695687" cy="122486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737" y="3379838"/>
            <a:ext cx="4888124" cy="199343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96996" y="1697360"/>
            <a:ext cx="5448300" cy="417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048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061" y="-85812"/>
            <a:ext cx="10515600" cy="1325563"/>
          </a:xfrm>
        </p:spPr>
        <p:txBody>
          <a:bodyPr/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7.4.1 </a:t>
            </a:r>
            <a:r>
              <a:rPr lang="ko-KR" altLang="en-US" dirty="0" smtClean="0">
                <a:solidFill>
                  <a:srgbClr val="FF0000"/>
                </a:solidFill>
              </a:rPr>
              <a:t>입력 데이터 반전</a:t>
            </a:r>
            <a:r>
              <a:rPr lang="en-US" altLang="ko-KR" dirty="0" smtClean="0">
                <a:solidFill>
                  <a:srgbClr val="FF0000"/>
                </a:solidFill>
              </a:rPr>
              <a:t>(Reverse)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2052" name="Picture 4" descr="https://velog.velcdn.com/post-images%2Fdscwinterstudy%2F75409200-4716-11ea-a944-efb7a86d3652%2Ffig-7-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2171" y="1831058"/>
            <a:ext cx="6529829" cy="4353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871" y="2012328"/>
            <a:ext cx="5448300" cy="417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961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061" y="-85812"/>
            <a:ext cx="10515600" cy="1325563"/>
          </a:xfrm>
        </p:spPr>
        <p:txBody>
          <a:bodyPr/>
          <a:lstStyle/>
          <a:p>
            <a:r>
              <a:rPr lang="en-US" altLang="ko-KR" dirty="0" smtClean="0"/>
              <a:t>7.4.2 </a:t>
            </a:r>
            <a:r>
              <a:rPr lang="ko-KR" altLang="en-US" dirty="0" smtClean="0"/>
              <a:t>엿보기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Peeky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190900" y="959285"/>
            <a:ext cx="10515600" cy="4351338"/>
          </a:xfrm>
        </p:spPr>
        <p:txBody>
          <a:bodyPr/>
          <a:lstStyle/>
          <a:p>
            <a:pPr lvl="1"/>
            <a:r>
              <a:rPr lang="en-US" altLang="ko-KR" b="1" dirty="0" smtClean="0">
                <a:solidFill>
                  <a:srgbClr val="FF0000"/>
                </a:solidFill>
              </a:rPr>
              <a:t>encode</a:t>
            </a:r>
            <a:r>
              <a:rPr lang="ko-KR" altLang="en-US" b="1" dirty="0" smtClean="0">
                <a:solidFill>
                  <a:srgbClr val="FF0000"/>
                </a:solidFill>
              </a:rPr>
              <a:t>의 출력 </a:t>
            </a:r>
            <a:r>
              <a:rPr lang="en-US" altLang="ko-KR" b="1" dirty="0" smtClean="0">
                <a:solidFill>
                  <a:srgbClr val="FF0000"/>
                </a:solidFill>
              </a:rPr>
              <a:t>h</a:t>
            </a:r>
            <a:r>
              <a:rPr lang="ko-KR" altLang="en-US" b="1" dirty="0" smtClean="0">
                <a:solidFill>
                  <a:srgbClr val="FF0000"/>
                </a:solidFill>
              </a:rPr>
              <a:t>를 </a:t>
            </a:r>
            <a:r>
              <a:rPr lang="en-US" altLang="ko-KR" b="1" dirty="0" smtClean="0">
                <a:solidFill>
                  <a:srgbClr val="FF0000"/>
                </a:solidFill>
              </a:rPr>
              <a:t>decoder </a:t>
            </a:r>
            <a:r>
              <a:rPr lang="ko-KR" altLang="en-US" b="1" dirty="0" smtClean="0">
                <a:solidFill>
                  <a:srgbClr val="FF0000"/>
                </a:solidFill>
              </a:rPr>
              <a:t>다른 </a:t>
            </a:r>
            <a:r>
              <a:rPr lang="ko-KR" altLang="en-US" b="1" dirty="0" err="1" smtClean="0">
                <a:solidFill>
                  <a:srgbClr val="FF0000"/>
                </a:solidFill>
              </a:rPr>
              <a:t>계층에게도</a:t>
            </a:r>
            <a:r>
              <a:rPr lang="ko-KR" altLang="en-US" b="1" dirty="0" smtClean="0">
                <a:solidFill>
                  <a:srgbClr val="FF0000"/>
                </a:solidFill>
              </a:rPr>
              <a:t> 전함</a:t>
            </a:r>
            <a:endParaRPr lang="en-US" altLang="ko-KR" b="1" dirty="0" smtClean="0">
              <a:solidFill>
                <a:srgbClr val="FF0000"/>
              </a:solidFill>
            </a:endParaRPr>
          </a:p>
          <a:p>
            <a:pPr lvl="2"/>
            <a:r>
              <a:rPr lang="ko-KR" altLang="en-US" b="1" dirty="0" smtClean="0">
                <a:solidFill>
                  <a:srgbClr val="FF0000"/>
                </a:solidFill>
              </a:rPr>
              <a:t>원래는 첫 </a:t>
            </a:r>
            <a:r>
              <a:rPr lang="en-US" altLang="ko-KR" b="1" dirty="0" err="1" smtClean="0">
                <a:solidFill>
                  <a:srgbClr val="FF0000"/>
                </a:solidFill>
              </a:rPr>
              <a:t>lstm</a:t>
            </a:r>
            <a:r>
              <a:rPr lang="en-US" altLang="ko-KR" b="1" dirty="0" smtClean="0">
                <a:solidFill>
                  <a:srgbClr val="FF0000"/>
                </a:solidFill>
              </a:rPr>
              <a:t> </a:t>
            </a:r>
            <a:r>
              <a:rPr lang="ko-KR" altLang="en-US" b="1" dirty="0" smtClean="0">
                <a:solidFill>
                  <a:srgbClr val="FF0000"/>
                </a:solidFill>
              </a:rPr>
              <a:t>계층에만 전달</a:t>
            </a:r>
            <a:endParaRPr lang="en-US" altLang="ko-KR" b="1" dirty="0" smtClean="0">
              <a:solidFill>
                <a:srgbClr val="FF0000"/>
              </a:solidFill>
            </a:endParaRPr>
          </a:p>
        </p:txBody>
      </p:sp>
      <p:pic>
        <p:nvPicPr>
          <p:cNvPr id="7172" name="Picture 4" descr="https://velog.velcdn.com/post-images%2Fdscwinterstudy%2F7dc2c330-4716-11ea-a944-efb7a86d3652%2Ffig-7-2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2346" y="1941168"/>
            <a:ext cx="8567308" cy="4511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2510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061" y="-85812"/>
            <a:ext cx="10515600" cy="1325563"/>
          </a:xfrm>
        </p:spPr>
        <p:txBody>
          <a:bodyPr/>
          <a:lstStyle/>
          <a:p>
            <a:r>
              <a:rPr lang="en-US" altLang="ko-KR" dirty="0" smtClean="0"/>
              <a:t>7.4.2 </a:t>
            </a:r>
            <a:r>
              <a:rPr lang="ko-KR" altLang="en-US" dirty="0" smtClean="0"/>
              <a:t>엿보기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Peeky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190900" y="959285"/>
            <a:ext cx="10515600" cy="4351338"/>
          </a:xfrm>
        </p:spPr>
        <p:txBody>
          <a:bodyPr/>
          <a:lstStyle/>
          <a:p>
            <a:pPr lvl="1"/>
            <a:r>
              <a:rPr lang="en-US" altLang="ko-KR" b="1" dirty="0" smtClean="0">
                <a:solidFill>
                  <a:srgbClr val="FF0000"/>
                </a:solidFill>
              </a:rPr>
              <a:t>Affine &amp; LSTM</a:t>
            </a:r>
          </a:p>
          <a:p>
            <a:pPr lvl="1"/>
            <a:r>
              <a:rPr lang="ko-KR" altLang="en-US" b="1" dirty="0" smtClean="0">
                <a:solidFill>
                  <a:srgbClr val="FF0000"/>
                </a:solidFill>
              </a:rPr>
              <a:t>다른 계층들도 </a:t>
            </a:r>
            <a:r>
              <a:rPr lang="ko-KR" altLang="en-US" b="1" dirty="0" err="1" smtClean="0">
                <a:solidFill>
                  <a:srgbClr val="FF0000"/>
                </a:solidFill>
              </a:rPr>
              <a:t>인코딩된</a:t>
            </a:r>
            <a:r>
              <a:rPr lang="ko-KR" altLang="en-US" b="1" dirty="0" smtClean="0">
                <a:solidFill>
                  <a:srgbClr val="FF0000"/>
                </a:solidFill>
              </a:rPr>
              <a:t> 정보를 엿본다</a:t>
            </a:r>
            <a:r>
              <a:rPr lang="en-US" altLang="ko-KR" b="1" dirty="0" smtClean="0">
                <a:solidFill>
                  <a:srgbClr val="FF0000"/>
                </a:solidFill>
              </a:rPr>
              <a:t>.</a:t>
            </a:r>
          </a:p>
          <a:p>
            <a:pPr lvl="1"/>
            <a:r>
              <a:rPr lang="ko-KR" altLang="en-US" b="1" dirty="0" smtClean="0">
                <a:solidFill>
                  <a:srgbClr val="FF0000"/>
                </a:solidFill>
              </a:rPr>
              <a:t>입력 벡터 </a:t>
            </a:r>
            <a:r>
              <a:rPr lang="en-US" altLang="ko-KR" b="1" dirty="0" smtClean="0">
                <a:solidFill>
                  <a:srgbClr val="FF0000"/>
                </a:solidFill>
              </a:rPr>
              <a:t>2</a:t>
            </a:r>
            <a:r>
              <a:rPr lang="ko-KR" altLang="en-US" b="1" dirty="0" smtClean="0">
                <a:solidFill>
                  <a:srgbClr val="FF0000"/>
                </a:solidFill>
              </a:rPr>
              <a:t>개 </a:t>
            </a:r>
            <a:r>
              <a:rPr lang="en-US" altLang="ko-KR" b="1" dirty="0" smtClean="0">
                <a:solidFill>
                  <a:srgbClr val="FF0000"/>
                </a:solidFill>
              </a:rPr>
              <a:t>-&gt; </a:t>
            </a:r>
            <a:r>
              <a:rPr lang="en-US" altLang="ko-KR" b="1" dirty="0" err="1" smtClean="0">
                <a:solidFill>
                  <a:srgbClr val="FF0000"/>
                </a:solidFill>
              </a:rPr>
              <a:t>concat</a:t>
            </a:r>
            <a:r>
              <a:rPr lang="en-US" altLang="ko-KR" b="1" dirty="0" smtClean="0">
                <a:solidFill>
                  <a:srgbClr val="FF0000"/>
                </a:solidFill>
              </a:rPr>
              <a:t> </a:t>
            </a:r>
            <a:r>
              <a:rPr lang="ko-KR" altLang="en-US" b="1" dirty="0" smtClean="0">
                <a:solidFill>
                  <a:srgbClr val="FF0000"/>
                </a:solidFill>
              </a:rPr>
              <a:t>노드</a:t>
            </a:r>
            <a:endParaRPr lang="en-US" altLang="ko-KR" b="1" dirty="0" smtClean="0">
              <a:solidFill>
                <a:srgbClr val="FF0000"/>
              </a:solidFill>
            </a:endParaRPr>
          </a:p>
        </p:txBody>
      </p:sp>
      <p:pic>
        <p:nvPicPr>
          <p:cNvPr id="12290" name="Picture 2" descr="https://velog.velcdn.com/post-images%2Fdscwinterstudy%2F8135c9e0-4716-11ea-a944-efb7a86d3652%2Ffig-7-27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828" y="2404800"/>
            <a:ext cx="9014345" cy="4132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6380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-407461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2800" dirty="0" smtClean="0"/>
              <a:t>7.4.2 </a:t>
            </a:r>
            <a:r>
              <a:rPr lang="ko-KR" altLang="en-US" sz="2800" dirty="0" smtClean="0"/>
              <a:t>엿보기</a:t>
            </a:r>
            <a:r>
              <a:rPr lang="en-US" altLang="ko-KR" sz="2800" dirty="0" smtClean="0"/>
              <a:t>(</a:t>
            </a:r>
            <a:r>
              <a:rPr lang="en-US" altLang="ko-KR" sz="2800" dirty="0" err="1" smtClean="0"/>
              <a:t>Peeky</a:t>
            </a:r>
            <a:r>
              <a:rPr lang="en-US" altLang="ko-KR" sz="2800" dirty="0" smtClean="0"/>
              <a:t>)</a:t>
            </a:r>
            <a:endParaRPr lang="ko-KR" altLang="en-US" sz="28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l="1092"/>
          <a:stretch/>
        </p:blipFill>
        <p:spPr>
          <a:xfrm>
            <a:off x="314187" y="543090"/>
            <a:ext cx="5520402" cy="408223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187" y="4625322"/>
            <a:ext cx="5921644" cy="212129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8150" y="415343"/>
            <a:ext cx="4502381" cy="386734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38150" y="4282692"/>
            <a:ext cx="4426177" cy="246392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20129" y="543090"/>
            <a:ext cx="515702" cy="4082231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17919" y="415343"/>
            <a:ext cx="857294" cy="6331276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3291885" y="107566"/>
            <a:ext cx="319510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rgbClr val="FF0000"/>
                </a:solidFill>
              </a:rPr>
              <a:t>매개변수가 커짐 </a:t>
            </a:r>
            <a:r>
              <a:rPr lang="en-US" altLang="ko-KR" sz="1400" b="1" dirty="0">
                <a:solidFill>
                  <a:srgbClr val="FF0000"/>
                </a:solidFill>
              </a:rPr>
              <a:t>&gt;&gt; </a:t>
            </a:r>
            <a:r>
              <a:rPr lang="ko-KR" altLang="en-US" sz="1400" b="1" dirty="0" err="1">
                <a:solidFill>
                  <a:srgbClr val="FF0000"/>
                </a:solidFill>
              </a:rPr>
              <a:t>계산량</a:t>
            </a:r>
            <a:r>
              <a:rPr lang="ko-KR" altLang="en-US" sz="1400" b="1" dirty="0">
                <a:solidFill>
                  <a:srgbClr val="FF0000"/>
                </a:solidFill>
              </a:rPr>
              <a:t> 증가</a:t>
            </a:r>
            <a:r>
              <a:rPr lang="en-US" altLang="ko-KR" sz="1400" b="1" dirty="0">
                <a:solidFill>
                  <a:srgbClr val="FF0000"/>
                </a:solidFill>
              </a:rPr>
              <a:t>!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2147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-407461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2800" dirty="0" smtClean="0"/>
              <a:t>7.4.2 </a:t>
            </a:r>
            <a:r>
              <a:rPr lang="ko-KR" altLang="en-US" sz="2800" dirty="0" smtClean="0"/>
              <a:t>엿보기</a:t>
            </a:r>
            <a:r>
              <a:rPr lang="en-US" altLang="ko-KR" sz="2800" dirty="0" smtClean="0"/>
              <a:t>(</a:t>
            </a:r>
            <a:r>
              <a:rPr lang="en-US" altLang="ko-KR" sz="2800" dirty="0" err="1" smtClean="0"/>
              <a:t>Peeky</a:t>
            </a:r>
            <a:r>
              <a:rPr lang="en-US" altLang="ko-KR" sz="2800" dirty="0" smtClean="0"/>
              <a:t>)</a:t>
            </a:r>
            <a:endParaRPr lang="ko-KR" altLang="en-US" sz="28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3714" y="1118828"/>
            <a:ext cx="6324572" cy="4620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108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061" y="-85812"/>
            <a:ext cx="10515600" cy="1325563"/>
          </a:xfrm>
        </p:spPr>
        <p:txBody>
          <a:bodyPr/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7.4.2 </a:t>
            </a:r>
            <a:r>
              <a:rPr lang="ko-KR" altLang="en-US" dirty="0" smtClean="0">
                <a:solidFill>
                  <a:srgbClr val="FF0000"/>
                </a:solidFill>
              </a:rPr>
              <a:t>엿보기</a:t>
            </a:r>
            <a:r>
              <a:rPr lang="en-US" altLang="ko-KR" dirty="0" smtClean="0">
                <a:solidFill>
                  <a:srgbClr val="FF0000"/>
                </a:solidFill>
              </a:rPr>
              <a:t>(</a:t>
            </a:r>
            <a:r>
              <a:rPr lang="en-US" altLang="ko-KR" dirty="0" err="1" smtClean="0">
                <a:solidFill>
                  <a:srgbClr val="FF0000"/>
                </a:solidFill>
              </a:rPr>
              <a:t>Peeky</a:t>
            </a:r>
            <a:r>
              <a:rPr lang="en-US" altLang="ko-KR" dirty="0" smtClean="0">
                <a:solidFill>
                  <a:srgbClr val="FF0000"/>
                </a:solidFill>
              </a:rPr>
              <a:t>)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l="155" t="-220" r="3012" b="599"/>
          <a:stretch/>
        </p:blipFill>
        <p:spPr>
          <a:xfrm>
            <a:off x="49061" y="1525087"/>
            <a:ext cx="5834374" cy="389785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5681" y="1525087"/>
            <a:ext cx="4208930" cy="390333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87955" y="1525087"/>
            <a:ext cx="1729736" cy="3903330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11252823" y="5253262"/>
            <a:ext cx="568389" cy="169682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2936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061" y="-85812"/>
            <a:ext cx="10515600" cy="1325563"/>
          </a:xfrm>
        </p:spPr>
        <p:txBody>
          <a:bodyPr/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7.4.2 </a:t>
            </a:r>
            <a:r>
              <a:rPr lang="ko-KR" altLang="en-US" dirty="0" smtClean="0">
                <a:solidFill>
                  <a:srgbClr val="FF0000"/>
                </a:solidFill>
              </a:rPr>
              <a:t>엿보기</a:t>
            </a:r>
            <a:r>
              <a:rPr lang="en-US" altLang="ko-KR" dirty="0" smtClean="0">
                <a:solidFill>
                  <a:srgbClr val="FF0000"/>
                </a:solidFill>
              </a:rPr>
              <a:t>(</a:t>
            </a:r>
            <a:r>
              <a:rPr lang="en-US" altLang="ko-KR" dirty="0" err="1" smtClean="0">
                <a:solidFill>
                  <a:srgbClr val="FF0000"/>
                </a:solidFill>
              </a:rPr>
              <a:t>Peeky</a:t>
            </a:r>
            <a:r>
              <a:rPr lang="en-US" altLang="ko-KR" dirty="0" smtClean="0">
                <a:solidFill>
                  <a:srgbClr val="FF0000"/>
                </a:solidFill>
              </a:rPr>
              <a:t>)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400" y="1559840"/>
            <a:ext cx="5447866" cy="223184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0147" y="1380731"/>
            <a:ext cx="5448300" cy="417195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400" y="4216474"/>
            <a:ext cx="5447866" cy="808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356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061" y="-85812"/>
            <a:ext cx="10515600" cy="1325563"/>
          </a:xfrm>
        </p:spPr>
        <p:txBody>
          <a:bodyPr/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7.4.2 </a:t>
            </a:r>
            <a:r>
              <a:rPr lang="ko-KR" altLang="en-US" dirty="0" smtClean="0">
                <a:solidFill>
                  <a:srgbClr val="FF0000"/>
                </a:solidFill>
              </a:rPr>
              <a:t>엿보기</a:t>
            </a:r>
            <a:r>
              <a:rPr lang="en-US" altLang="ko-KR" dirty="0" smtClean="0">
                <a:solidFill>
                  <a:srgbClr val="FF0000"/>
                </a:solidFill>
              </a:rPr>
              <a:t>(</a:t>
            </a:r>
            <a:r>
              <a:rPr lang="en-US" altLang="ko-KR" dirty="0" err="1" smtClean="0">
                <a:solidFill>
                  <a:srgbClr val="FF0000"/>
                </a:solidFill>
              </a:rPr>
              <a:t>Peeky</a:t>
            </a:r>
            <a:r>
              <a:rPr lang="en-US" altLang="ko-KR" dirty="0" smtClean="0">
                <a:solidFill>
                  <a:srgbClr val="FF0000"/>
                </a:solidFill>
              </a:rPr>
              <a:t>)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16386" name="Picture 2" descr="https://velog.velcdn.com/post-images%2Fdscwinterstudy%2F86b93a00-4716-11ea-a944-efb7a86d3652%2Ffig-7-28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9769" y="1472933"/>
            <a:ext cx="5425092" cy="4383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991" y="1684458"/>
            <a:ext cx="5448300" cy="417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276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061" y="-85812"/>
            <a:ext cx="10515600" cy="1325563"/>
          </a:xfrm>
        </p:spPr>
        <p:txBody>
          <a:bodyPr/>
          <a:lstStyle/>
          <a:p>
            <a:r>
              <a:rPr lang="en-US" altLang="ko-KR" dirty="0" smtClean="0">
                <a:solidFill>
                  <a:srgbClr val="FFC000"/>
                </a:solidFill>
              </a:rPr>
              <a:t>7.4.2 </a:t>
            </a:r>
            <a:r>
              <a:rPr lang="ko-KR" altLang="en-US" dirty="0" smtClean="0">
                <a:solidFill>
                  <a:srgbClr val="FFC000"/>
                </a:solidFill>
              </a:rPr>
              <a:t>엿보기</a:t>
            </a:r>
            <a:r>
              <a:rPr lang="en-US" altLang="ko-KR" dirty="0" smtClean="0">
                <a:solidFill>
                  <a:srgbClr val="FFC000"/>
                </a:solidFill>
              </a:rPr>
              <a:t>(</a:t>
            </a:r>
            <a:r>
              <a:rPr lang="en-US" altLang="ko-KR" dirty="0" err="1" smtClean="0">
                <a:solidFill>
                  <a:srgbClr val="FFC000"/>
                </a:solidFill>
              </a:rPr>
              <a:t>Peeky</a:t>
            </a:r>
            <a:r>
              <a:rPr lang="en-US" altLang="ko-KR" dirty="0" smtClean="0">
                <a:solidFill>
                  <a:srgbClr val="FFC000"/>
                </a:solidFill>
              </a:rPr>
              <a:t>)</a:t>
            </a:r>
            <a:endParaRPr lang="ko-KR" altLang="en-US" dirty="0">
              <a:solidFill>
                <a:srgbClr val="FFC000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7814" y="1950584"/>
            <a:ext cx="8236373" cy="3276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851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061" y="-85812"/>
            <a:ext cx="10515600" cy="1325563"/>
          </a:xfrm>
        </p:spPr>
        <p:txBody>
          <a:bodyPr/>
          <a:lstStyle/>
          <a:p>
            <a:r>
              <a:rPr lang="en-US" altLang="ko-KR" dirty="0"/>
              <a:t>7</a:t>
            </a:r>
            <a:r>
              <a:rPr lang="en-US" altLang="ko-KR" dirty="0" smtClean="0"/>
              <a:t>.1.1 RNN</a:t>
            </a:r>
            <a:r>
              <a:rPr lang="ko-KR" altLang="en-US" dirty="0" smtClean="0"/>
              <a:t>을 사용한 문장 생성의 순서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572799" y="1095393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ko-KR" sz="2400" b="1" dirty="0" smtClean="0">
                <a:solidFill>
                  <a:srgbClr val="0070C0"/>
                </a:solidFill>
              </a:rPr>
              <a:t>2. </a:t>
            </a:r>
            <a:r>
              <a:rPr lang="ko-KR" altLang="en-US" sz="2400" b="1" dirty="0" smtClean="0">
                <a:solidFill>
                  <a:srgbClr val="FF0000"/>
                </a:solidFill>
              </a:rPr>
              <a:t>확률적</a:t>
            </a:r>
            <a:r>
              <a:rPr lang="ko-KR" altLang="en-US" sz="2400" b="1" dirty="0" smtClean="0">
                <a:solidFill>
                  <a:srgbClr val="0070C0"/>
                </a:solidFill>
              </a:rPr>
              <a:t>으로 선택 </a:t>
            </a:r>
            <a:r>
              <a:rPr lang="en-US" altLang="ko-KR" sz="2400" b="1" dirty="0" smtClean="0">
                <a:solidFill>
                  <a:srgbClr val="0070C0"/>
                </a:solidFill>
              </a:rPr>
              <a:t>– </a:t>
            </a:r>
            <a:r>
              <a:rPr lang="ko-KR" altLang="en-US" sz="2400" b="1" dirty="0" smtClean="0">
                <a:solidFill>
                  <a:srgbClr val="0070C0"/>
                </a:solidFill>
              </a:rPr>
              <a:t>매번 다를 수 있다</a:t>
            </a:r>
            <a:r>
              <a:rPr lang="en-US" altLang="ko-KR" sz="2400" b="1" dirty="0" smtClean="0">
                <a:solidFill>
                  <a:srgbClr val="0070C0"/>
                </a:solidFill>
              </a:rPr>
              <a:t>.</a:t>
            </a:r>
          </a:p>
          <a:p>
            <a:r>
              <a:rPr lang="en-US" altLang="ko-KR" sz="2400" b="1" dirty="0" smtClean="0">
                <a:solidFill>
                  <a:srgbClr val="0070C0"/>
                </a:solidFill>
              </a:rPr>
              <a:t>= </a:t>
            </a:r>
            <a:r>
              <a:rPr lang="ko-KR" altLang="en-US" sz="2400" b="1" dirty="0" smtClean="0">
                <a:solidFill>
                  <a:srgbClr val="0070C0"/>
                </a:solidFill>
              </a:rPr>
              <a:t>결정적이 아니다</a:t>
            </a:r>
            <a:r>
              <a:rPr lang="en-US" altLang="ko-KR" sz="2400" b="1" dirty="0" smtClean="0">
                <a:solidFill>
                  <a:srgbClr val="0070C0"/>
                </a:solidFill>
              </a:rPr>
              <a:t>.</a:t>
            </a:r>
          </a:p>
          <a:p>
            <a:pPr lvl="1"/>
            <a:r>
              <a:rPr lang="ko-KR" altLang="en-US" sz="2000" dirty="0" smtClean="0">
                <a:solidFill>
                  <a:srgbClr val="FF0000"/>
                </a:solidFill>
              </a:rPr>
              <a:t>결정적</a:t>
            </a:r>
            <a:r>
              <a:rPr lang="en-US" altLang="ko-KR" sz="2000" dirty="0" smtClean="0">
                <a:solidFill>
                  <a:srgbClr val="FF0000"/>
                </a:solidFill>
              </a:rPr>
              <a:t>deterministic : </a:t>
            </a:r>
            <a:r>
              <a:rPr lang="ko-KR" altLang="en-US" sz="2000" dirty="0" smtClean="0">
                <a:solidFill>
                  <a:srgbClr val="FF0000"/>
                </a:solidFill>
              </a:rPr>
              <a:t>결과가 예측 가능</a:t>
            </a:r>
            <a:r>
              <a:rPr lang="en-US" altLang="ko-KR" sz="2000" dirty="0" smtClean="0">
                <a:solidFill>
                  <a:srgbClr val="FF0000"/>
                </a:solidFill>
              </a:rPr>
              <a:t>, </a:t>
            </a:r>
            <a:r>
              <a:rPr lang="ko-KR" altLang="en-US" sz="2000" b="1" dirty="0" smtClean="0">
                <a:solidFill>
                  <a:srgbClr val="FF0000"/>
                </a:solidFill>
              </a:rPr>
              <a:t>하나</a:t>
            </a:r>
            <a:r>
              <a:rPr lang="ko-KR" altLang="en-US" sz="2000" dirty="0" smtClean="0">
                <a:solidFill>
                  <a:srgbClr val="FF0000"/>
                </a:solidFill>
              </a:rPr>
              <a:t>로 정해짐</a:t>
            </a:r>
            <a:endParaRPr lang="en-US" altLang="ko-KR" sz="2000" dirty="0" smtClean="0">
              <a:solidFill>
                <a:srgbClr val="FF0000"/>
              </a:solidFill>
            </a:endParaRPr>
          </a:p>
          <a:p>
            <a:pPr lvl="1"/>
            <a:r>
              <a:rPr lang="ko-KR" altLang="en-US" sz="2000" dirty="0" smtClean="0">
                <a:solidFill>
                  <a:srgbClr val="FF0000"/>
                </a:solidFill>
              </a:rPr>
              <a:t>확률 낮은 단어도 고려대상</a:t>
            </a:r>
            <a:endParaRPr lang="en-US" altLang="ko-KR" sz="2000" dirty="0" smtClean="0">
              <a:solidFill>
                <a:srgbClr val="FF0000"/>
              </a:solidFill>
            </a:endParaRPr>
          </a:p>
          <a:p>
            <a:r>
              <a:rPr lang="en-US" altLang="ko-KR" sz="2400" b="1" dirty="0" smtClean="0">
                <a:solidFill>
                  <a:srgbClr val="FF0000"/>
                </a:solidFill>
              </a:rPr>
              <a:t>&lt;</a:t>
            </a:r>
            <a:r>
              <a:rPr lang="en-US" altLang="ko-KR" sz="2400" b="1" dirty="0" err="1" smtClean="0">
                <a:solidFill>
                  <a:srgbClr val="FF0000"/>
                </a:solidFill>
              </a:rPr>
              <a:t>eos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&gt; </a:t>
            </a:r>
            <a:r>
              <a:rPr lang="ko-KR" altLang="en-US" sz="2400" b="1" dirty="0" smtClean="0">
                <a:solidFill>
                  <a:srgbClr val="FF0000"/>
                </a:solidFill>
              </a:rPr>
              <a:t>종결 기호가 나타날 때까지 생성 반복</a:t>
            </a:r>
            <a:endParaRPr lang="en-US" altLang="ko-KR" sz="2400" b="1" dirty="0" smtClean="0">
              <a:solidFill>
                <a:srgbClr val="FF0000"/>
              </a:solidFill>
            </a:endParaRPr>
          </a:p>
          <a:p>
            <a:pPr lvl="1"/>
            <a:r>
              <a:rPr lang="en-US" altLang="ko-KR" sz="2000" dirty="0" err="1" smtClean="0">
                <a:solidFill>
                  <a:srgbClr val="FF0000"/>
                </a:solidFill>
              </a:rPr>
              <a:t>softmax</a:t>
            </a:r>
            <a:r>
              <a:rPr lang="ko-KR" altLang="en-US" sz="2000" dirty="0" smtClean="0">
                <a:solidFill>
                  <a:srgbClr val="FF0000"/>
                </a:solidFill>
              </a:rPr>
              <a:t>값 </a:t>
            </a:r>
            <a:r>
              <a:rPr lang="en-US" altLang="ko-KR" sz="2000" dirty="0" smtClean="0">
                <a:solidFill>
                  <a:srgbClr val="FF0000"/>
                </a:solidFill>
              </a:rPr>
              <a:t>&lt;</a:t>
            </a:r>
            <a:r>
              <a:rPr lang="en-US" altLang="ko-KR" sz="2000" dirty="0" err="1" smtClean="0">
                <a:solidFill>
                  <a:srgbClr val="FF0000"/>
                </a:solidFill>
              </a:rPr>
              <a:t>eos</a:t>
            </a:r>
            <a:r>
              <a:rPr lang="en-US" altLang="ko-KR" sz="2000" dirty="0" smtClean="0">
                <a:solidFill>
                  <a:srgbClr val="FF0000"/>
                </a:solidFill>
              </a:rPr>
              <a:t>&gt;</a:t>
            </a:r>
            <a:r>
              <a:rPr lang="ko-KR" altLang="en-US" sz="2000" dirty="0" smtClean="0">
                <a:solidFill>
                  <a:srgbClr val="FF0000"/>
                </a:solidFill>
              </a:rPr>
              <a:t>가 가장 높게 나오면 종결함</a:t>
            </a:r>
            <a:endParaRPr lang="en-US" altLang="ko-KR" sz="2000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0197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https://velog.velcdn.com/post-images%2Fdscwinterstudy%2Fa91d8c40-4716-11ea-a046-71744aa9cc37%2Ffig-7-31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73"/>
          <a:stretch/>
        </p:blipFill>
        <p:spPr bwMode="auto">
          <a:xfrm>
            <a:off x="5175316" y="3251672"/>
            <a:ext cx="6846838" cy="3606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061" y="-85812"/>
            <a:ext cx="10515600" cy="1325563"/>
          </a:xfrm>
        </p:spPr>
        <p:txBody>
          <a:bodyPr/>
          <a:lstStyle/>
          <a:p>
            <a:r>
              <a:rPr lang="en-US" altLang="ko-KR" dirty="0" smtClean="0"/>
              <a:t>7.5 seq2seq2</a:t>
            </a:r>
            <a:r>
              <a:rPr lang="ko-KR" altLang="en-US" dirty="0" smtClean="0"/>
              <a:t>를 이용하는 애플리케이션</a:t>
            </a:r>
            <a:endParaRPr lang="ko-KR" altLang="en-US" dirty="0"/>
          </a:p>
        </p:txBody>
      </p:sp>
      <p:sp>
        <p:nvSpPr>
          <p:cNvPr id="6" name="내용 개체 틀 3"/>
          <p:cNvSpPr>
            <a:spLocks noGrp="1"/>
          </p:cNvSpPr>
          <p:nvPr>
            <p:ph idx="1"/>
          </p:nvPr>
        </p:nvSpPr>
        <p:spPr>
          <a:xfrm>
            <a:off x="190900" y="959285"/>
            <a:ext cx="10515600" cy="4351338"/>
          </a:xfrm>
        </p:spPr>
        <p:txBody>
          <a:bodyPr/>
          <a:lstStyle/>
          <a:p>
            <a:pPr lvl="1"/>
            <a:r>
              <a:rPr lang="ko-KR" altLang="en-US" b="1" dirty="0" err="1" smtClean="0">
                <a:solidFill>
                  <a:srgbClr val="FF0000"/>
                </a:solidFill>
              </a:rPr>
              <a:t>시계열</a:t>
            </a:r>
            <a:r>
              <a:rPr lang="ko-KR" altLang="en-US" b="1" dirty="0" smtClean="0">
                <a:solidFill>
                  <a:srgbClr val="FF0000"/>
                </a:solidFill>
              </a:rPr>
              <a:t> </a:t>
            </a:r>
            <a:r>
              <a:rPr lang="en-US" altLang="ko-KR" b="1" dirty="0" smtClean="0">
                <a:solidFill>
                  <a:srgbClr val="FF0000"/>
                </a:solidFill>
              </a:rPr>
              <a:t>-&gt; </a:t>
            </a:r>
            <a:r>
              <a:rPr lang="ko-KR" altLang="en-US" b="1" dirty="0" smtClean="0">
                <a:solidFill>
                  <a:srgbClr val="FF0000"/>
                </a:solidFill>
              </a:rPr>
              <a:t>다른 </a:t>
            </a:r>
            <a:r>
              <a:rPr lang="ko-KR" altLang="en-US" b="1" dirty="0" err="1" smtClean="0">
                <a:solidFill>
                  <a:srgbClr val="FF0000"/>
                </a:solidFill>
              </a:rPr>
              <a:t>시계열</a:t>
            </a:r>
            <a:endParaRPr lang="en-US" altLang="ko-KR" b="1" dirty="0" smtClean="0">
              <a:solidFill>
                <a:srgbClr val="FF0000"/>
              </a:solidFill>
            </a:endParaRPr>
          </a:p>
          <a:p>
            <a:pPr lvl="1"/>
            <a:r>
              <a:rPr lang="ko-KR" altLang="en-US" dirty="0" err="1" smtClean="0">
                <a:solidFill>
                  <a:srgbClr val="0070C0"/>
                </a:solidFill>
              </a:rPr>
              <a:t>자연어처리</a:t>
            </a:r>
            <a:r>
              <a:rPr lang="en-US" altLang="ko-KR" dirty="0" smtClean="0">
                <a:solidFill>
                  <a:srgbClr val="0070C0"/>
                </a:solidFill>
              </a:rPr>
              <a:t>, </a:t>
            </a:r>
            <a:r>
              <a:rPr lang="ko-KR" altLang="en-US" dirty="0" smtClean="0">
                <a:solidFill>
                  <a:srgbClr val="0070C0"/>
                </a:solidFill>
              </a:rPr>
              <a:t>음성</a:t>
            </a:r>
            <a:r>
              <a:rPr lang="en-US" altLang="ko-KR" dirty="0" smtClean="0">
                <a:solidFill>
                  <a:srgbClr val="0070C0"/>
                </a:solidFill>
              </a:rPr>
              <a:t>, </a:t>
            </a:r>
            <a:r>
              <a:rPr lang="ko-KR" altLang="en-US" dirty="0" smtClean="0">
                <a:solidFill>
                  <a:srgbClr val="0070C0"/>
                </a:solidFill>
              </a:rPr>
              <a:t>영상 등 입출력 </a:t>
            </a:r>
            <a:r>
              <a:rPr lang="ko-KR" altLang="en-US" dirty="0" err="1" smtClean="0">
                <a:solidFill>
                  <a:srgbClr val="0070C0"/>
                </a:solidFill>
              </a:rPr>
              <a:t>전처리하면</a:t>
            </a:r>
            <a:r>
              <a:rPr lang="ko-KR" altLang="en-US" dirty="0" smtClean="0">
                <a:solidFill>
                  <a:srgbClr val="0070C0"/>
                </a:solidFill>
              </a:rPr>
              <a:t> 적용 가능</a:t>
            </a:r>
            <a:endParaRPr lang="en-US" altLang="ko-KR" dirty="0" smtClean="0">
              <a:solidFill>
                <a:srgbClr val="0070C0"/>
              </a:solidFill>
            </a:endParaRPr>
          </a:p>
          <a:p>
            <a:pPr lvl="1"/>
            <a:r>
              <a:rPr lang="ko-KR" altLang="en-US" dirty="0" err="1" smtClean="0">
                <a:solidFill>
                  <a:srgbClr val="0070C0"/>
                </a:solidFill>
              </a:rPr>
              <a:t>챗봇</a:t>
            </a:r>
            <a:r>
              <a:rPr lang="ko-KR" altLang="en-US" dirty="0" smtClean="0">
                <a:solidFill>
                  <a:srgbClr val="0070C0"/>
                </a:solidFill>
              </a:rPr>
              <a:t> </a:t>
            </a:r>
            <a:r>
              <a:rPr lang="en-US" altLang="ko-KR" dirty="0" smtClean="0">
                <a:solidFill>
                  <a:srgbClr val="0070C0"/>
                </a:solidFill>
              </a:rPr>
              <a:t>/ </a:t>
            </a:r>
            <a:r>
              <a:rPr lang="ko-KR" altLang="en-US" dirty="0" smtClean="0">
                <a:solidFill>
                  <a:srgbClr val="0070C0"/>
                </a:solidFill>
              </a:rPr>
              <a:t>알고리즘 학습</a:t>
            </a:r>
            <a:r>
              <a:rPr lang="en-US" altLang="ko-KR" dirty="0" smtClean="0">
                <a:solidFill>
                  <a:srgbClr val="0070C0"/>
                </a:solidFill>
              </a:rPr>
              <a:t>(</a:t>
            </a:r>
            <a:r>
              <a:rPr lang="ko-KR" altLang="en-US" dirty="0" smtClean="0">
                <a:solidFill>
                  <a:srgbClr val="0070C0"/>
                </a:solidFill>
              </a:rPr>
              <a:t>확장 버전 </a:t>
            </a:r>
            <a:r>
              <a:rPr lang="en-US" altLang="ko-KR" dirty="0" smtClean="0">
                <a:solidFill>
                  <a:srgbClr val="0070C0"/>
                </a:solidFill>
              </a:rPr>
              <a:t>- </a:t>
            </a:r>
            <a:r>
              <a:rPr lang="en-US" altLang="ko-KR" b="1" dirty="0" smtClean="0">
                <a:solidFill>
                  <a:srgbClr val="0070C0"/>
                </a:solidFill>
              </a:rPr>
              <a:t>NTM</a:t>
            </a:r>
            <a:r>
              <a:rPr lang="en-US" altLang="ko-KR" dirty="0" smtClean="0">
                <a:solidFill>
                  <a:srgbClr val="0070C0"/>
                </a:solidFill>
              </a:rPr>
              <a:t>) / </a:t>
            </a:r>
            <a:r>
              <a:rPr lang="ko-KR" altLang="en-US" dirty="0" smtClean="0">
                <a:solidFill>
                  <a:srgbClr val="0070C0"/>
                </a:solidFill>
              </a:rPr>
              <a:t>이미지 </a:t>
            </a:r>
            <a:r>
              <a:rPr lang="ko-KR" altLang="en-US" dirty="0" err="1" smtClean="0">
                <a:solidFill>
                  <a:srgbClr val="0070C0"/>
                </a:solidFill>
              </a:rPr>
              <a:t>캡셔닝</a:t>
            </a:r>
            <a:endParaRPr lang="en-US" altLang="ko-KR" dirty="0">
              <a:solidFill>
                <a:srgbClr val="0070C0"/>
              </a:solidFill>
            </a:endParaRPr>
          </a:p>
          <a:p>
            <a:pPr lvl="1"/>
            <a:r>
              <a:rPr lang="ko-KR" altLang="en-US" b="1" dirty="0" smtClean="0">
                <a:solidFill>
                  <a:srgbClr val="0070C0"/>
                </a:solidFill>
              </a:rPr>
              <a:t>이미지 </a:t>
            </a:r>
            <a:r>
              <a:rPr lang="ko-KR" altLang="en-US" b="1" dirty="0" err="1" smtClean="0">
                <a:solidFill>
                  <a:srgbClr val="0070C0"/>
                </a:solidFill>
              </a:rPr>
              <a:t>캡셔닝</a:t>
            </a:r>
            <a:r>
              <a:rPr lang="ko-KR" altLang="en-US" b="1" dirty="0" smtClean="0">
                <a:solidFill>
                  <a:srgbClr val="0070C0"/>
                </a:solidFill>
              </a:rPr>
              <a:t> </a:t>
            </a:r>
            <a:r>
              <a:rPr lang="en-US" altLang="ko-KR" b="1" dirty="0" smtClean="0">
                <a:solidFill>
                  <a:srgbClr val="0070C0"/>
                </a:solidFill>
              </a:rPr>
              <a:t>– encoder, CNN</a:t>
            </a:r>
          </a:p>
          <a:p>
            <a:pPr lvl="2"/>
            <a:r>
              <a:rPr lang="en-US" altLang="ko-KR" b="1" dirty="0" err="1" smtClean="0">
                <a:solidFill>
                  <a:srgbClr val="0070C0"/>
                </a:solidFill>
              </a:rPr>
              <a:t>cnn</a:t>
            </a:r>
            <a:r>
              <a:rPr lang="en-US" altLang="ko-KR" b="1" dirty="0" smtClean="0">
                <a:solidFill>
                  <a:srgbClr val="0070C0"/>
                </a:solidFill>
              </a:rPr>
              <a:t> </a:t>
            </a:r>
            <a:r>
              <a:rPr lang="ko-KR" altLang="en-US" b="1" dirty="0" smtClean="0">
                <a:solidFill>
                  <a:srgbClr val="0070C0"/>
                </a:solidFill>
              </a:rPr>
              <a:t>출력은 </a:t>
            </a:r>
            <a:r>
              <a:rPr lang="ko-KR" altLang="en-US" b="1" dirty="0" err="1" smtClean="0">
                <a:solidFill>
                  <a:srgbClr val="0070C0"/>
                </a:solidFill>
              </a:rPr>
              <a:t>피쳐</a:t>
            </a:r>
            <a:r>
              <a:rPr lang="ko-KR" altLang="en-US" b="1" dirty="0" smtClean="0">
                <a:solidFill>
                  <a:srgbClr val="0070C0"/>
                </a:solidFill>
              </a:rPr>
              <a:t> 맵</a:t>
            </a:r>
            <a:r>
              <a:rPr lang="en-US" altLang="ko-KR" b="1" dirty="0" smtClean="0">
                <a:solidFill>
                  <a:srgbClr val="0070C0"/>
                </a:solidFill>
              </a:rPr>
              <a:t>(</a:t>
            </a:r>
            <a:r>
              <a:rPr lang="ko-KR" altLang="en-US" b="1" dirty="0" smtClean="0">
                <a:solidFill>
                  <a:srgbClr val="0070C0"/>
                </a:solidFill>
              </a:rPr>
              <a:t>높이</a:t>
            </a:r>
            <a:r>
              <a:rPr lang="en-US" altLang="ko-KR" b="1" dirty="0" smtClean="0">
                <a:solidFill>
                  <a:srgbClr val="0070C0"/>
                </a:solidFill>
              </a:rPr>
              <a:t>,</a:t>
            </a:r>
            <a:r>
              <a:rPr lang="ko-KR" altLang="en-US" b="1" dirty="0" smtClean="0">
                <a:solidFill>
                  <a:srgbClr val="0070C0"/>
                </a:solidFill>
              </a:rPr>
              <a:t>폭</a:t>
            </a:r>
            <a:r>
              <a:rPr lang="en-US" altLang="ko-KR" b="1" dirty="0" smtClean="0">
                <a:solidFill>
                  <a:srgbClr val="0070C0"/>
                </a:solidFill>
              </a:rPr>
              <a:t>,</a:t>
            </a:r>
            <a:r>
              <a:rPr lang="ko-KR" altLang="en-US" b="1" dirty="0" smtClean="0">
                <a:solidFill>
                  <a:srgbClr val="0070C0"/>
                </a:solidFill>
              </a:rPr>
              <a:t>채널</a:t>
            </a:r>
            <a:r>
              <a:rPr lang="en-US" altLang="ko-KR" b="1" dirty="0" smtClean="0">
                <a:solidFill>
                  <a:srgbClr val="0070C0"/>
                </a:solidFill>
              </a:rPr>
              <a:t>) 3</a:t>
            </a:r>
            <a:r>
              <a:rPr lang="ko-KR" altLang="en-US" b="1" dirty="0" smtClean="0">
                <a:solidFill>
                  <a:srgbClr val="0070C0"/>
                </a:solidFill>
              </a:rPr>
              <a:t>차원</a:t>
            </a:r>
            <a:endParaRPr lang="en-US" altLang="ko-KR" b="1" dirty="0" smtClean="0">
              <a:solidFill>
                <a:srgbClr val="0070C0"/>
              </a:solidFill>
            </a:endParaRPr>
          </a:p>
          <a:p>
            <a:pPr lvl="2"/>
            <a:r>
              <a:rPr lang="ko-KR" altLang="en-US" b="1" dirty="0" smtClean="0">
                <a:solidFill>
                  <a:srgbClr val="0070C0"/>
                </a:solidFill>
              </a:rPr>
              <a:t>이것을 </a:t>
            </a:r>
            <a:r>
              <a:rPr lang="en-US" altLang="ko-KR" b="1" dirty="0" err="1" smtClean="0">
                <a:solidFill>
                  <a:srgbClr val="0070C0"/>
                </a:solidFill>
              </a:rPr>
              <a:t>lstm</a:t>
            </a:r>
            <a:r>
              <a:rPr lang="ko-KR" altLang="en-US" b="1" dirty="0" smtClean="0">
                <a:solidFill>
                  <a:srgbClr val="0070C0"/>
                </a:solidFill>
              </a:rPr>
              <a:t>이 처리할 수 있도록 </a:t>
            </a:r>
            <a:r>
              <a:rPr lang="en-US" altLang="ko-KR" b="1" dirty="0" smtClean="0">
                <a:solidFill>
                  <a:srgbClr val="0070C0"/>
                </a:solidFill>
              </a:rPr>
              <a:t>1</a:t>
            </a:r>
            <a:r>
              <a:rPr lang="ko-KR" altLang="en-US" b="1" dirty="0" smtClean="0">
                <a:solidFill>
                  <a:srgbClr val="0070C0"/>
                </a:solidFill>
              </a:rPr>
              <a:t>차원 </a:t>
            </a:r>
            <a:r>
              <a:rPr lang="en-US" altLang="ko-KR" b="1" dirty="0" smtClean="0">
                <a:solidFill>
                  <a:srgbClr val="0070C0"/>
                </a:solidFill>
              </a:rPr>
              <a:t>flatten </a:t>
            </a:r>
            <a:r>
              <a:rPr lang="ko-KR" altLang="en-US" b="1" dirty="0" smtClean="0">
                <a:solidFill>
                  <a:srgbClr val="0070C0"/>
                </a:solidFill>
              </a:rPr>
              <a:t>진행 후 </a:t>
            </a:r>
            <a:r>
              <a:rPr lang="en-US" altLang="ko-KR" b="1" dirty="0" smtClean="0">
                <a:solidFill>
                  <a:srgbClr val="0070C0"/>
                </a:solidFill>
              </a:rPr>
              <a:t>affine</a:t>
            </a:r>
            <a:r>
              <a:rPr lang="ko-KR" altLang="en-US" b="1" dirty="0" smtClean="0">
                <a:solidFill>
                  <a:srgbClr val="0070C0"/>
                </a:solidFill>
              </a:rPr>
              <a:t>에서 변환</a:t>
            </a:r>
            <a:endParaRPr lang="en-US" altLang="ko-KR" b="1" dirty="0">
              <a:solidFill>
                <a:srgbClr val="0070C0"/>
              </a:solidFill>
            </a:endParaRPr>
          </a:p>
          <a:p>
            <a:pPr lvl="2"/>
            <a:r>
              <a:rPr lang="en-US" altLang="ko-KR" b="1" dirty="0" smtClean="0">
                <a:solidFill>
                  <a:srgbClr val="0070C0"/>
                </a:solidFill>
              </a:rPr>
              <a:t>im2txt</a:t>
            </a:r>
            <a:r>
              <a:rPr lang="en-US" altLang="ko-KR" dirty="0" smtClean="0">
                <a:solidFill>
                  <a:srgbClr val="0070C0"/>
                </a:solidFill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1871245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061" y="-85812"/>
            <a:ext cx="10515600" cy="1325563"/>
          </a:xfrm>
        </p:spPr>
        <p:txBody>
          <a:bodyPr/>
          <a:lstStyle/>
          <a:p>
            <a:r>
              <a:rPr lang="en-US" altLang="ko-KR" dirty="0" smtClean="0"/>
              <a:t>7.1.2 </a:t>
            </a:r>
            <a:r>
              <a:rPr lang="ko-KR" altLang="en-US" dirty="0" smtClean="0"/>
              <a:t>문장 생성 구현</a:t>
            </a:r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5805" y="1019320"/>
            <a:ext cx="5059501" cy="460776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182" y="1019320"/>
            <a:ext cx="6064702" cy="5686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016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061" y="-85812"/>
            <a:ext cx="10515600" cy="1325563"/>
          </a:xfrm>
        </p:spPr>
        <p:txBody>
          <a:bodyPr/>
          <a:lstStyle/>
          <a:p>
            <a:r>
              <a:rPr lang="en-US" altLang="ko-KR" dirty="0"/>
              <a:t>7.1.2 </a:t>
            </a:r>
            <a:r>
              <a:rPr lang="ko-KR" altLang="en-US" dirty="0"/>
              <a:t>문장 생성 구현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261" y="956733"/>
            <a:ext cx="4996141" cy="455005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261" y="5566057"/>
            <a:ext cx="11700933" cy="1101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787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061" y="-85812"/>
            <a:ext cx="10515600" cy="1325563"/>
          </a:xfrm>
        </p:spPr>
        <p:txBody>
          <a:bodyPr/>
          <a:lstStyle/>
          <a:p>
            <a:r>
              <a:rPr lang="en-US" altLang="ko-KR" dirty="0">
                <a:solidFill>
                  <a:srgbClr val="FF0000"/>
                </a:solidFill>
              </a:rPr>
              <a:t>7.1.2 </a:t>
            </a:r>
            <a:r>
              <a:rPr lang="ko-KR" altLang="en-US" dirty="0">
                <a:solidFill>
                  <a:srgbClr val="FF0000"/>
                </a:solidFill>
              </a:rPr>
              <a:t>문장 생성 구현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61" y="4082830"/>
            <a:ext cx="6163535" cy="136226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61" y="1552857"/>
            <a:ext cx="11700933" cy="1101682"/>
          </a:xfrm>
          <a:prstGeom prst="rect">
            <a:avLst/>
          </a:prstGeom>
        </p:spPr>
      </p:pic>
      <p:cxnSp>
        <p:nvCxnSpPr>
          <p:cNvPr id="10" name="직선 연결선 9"/>
          <p:cNvCxnSpPr/>
          <p:nvPr/>
        </p:nvCxnSpPr>
        <p:spPr>
          <a:xfrm flipV="1">
            <a:off x="0" y="3429000"/>
            <a:ext cx="12268200" cy="127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156318" y="3594532"/>
            <a:ext cx="12346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2. </a:t>
            </a:r>
            <a:r>
              <a:rPr lang="ko-KR" altLang="en-US" b="1" dirty="0" smtClean="0">
                <a:solidFill>
                  <a:srgbClr val="FF0000"/>
                </a:solidFill>
              </a:rPr>
              <a:t>책 결과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56317" y="1064559"/>
            <a:ext cx="14654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1</a:t>
            </a:r>
            <a:r>
              <a:rPr lang="en-US" altLang="ko-KR" b="1" dirty="0" smtClean="0">
                <a:solidFill>
                  <a:srgbClr val="FF0000"/>
                </a:solidFill>
              </a:rPr>
              <a:t>. </a:t>
            </a:r>
            <a:r>
              <a:rPr lang="ko-KR" altLang="en-US" b="1" dirty="0" smtClean="0">
                <a:solidFill>
                  <a:srgbClr val="FF0000"/>
                </a:solidFill>
              </a:rPr>
              <a:t>재현 결과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7925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061" y="-85812"/>
            <a:ext cx="10515600" cy="1325563"/>
          </a:xfrm>
        </p:spPr>
        <p:txBody>
          <a:bodyPr/>
          <a:lstStyle/>
          <a:p>
            <a:r>
              <a:rPr lang="en-US" altLang="ko-KR" dirty="0" smtClean="0"/>
              <a:t>7.1.3 </a:t>
            </a:r>
            <a:r>
              <a:rPr lang="ko-KR" altLang="en-US" dirty="0" smtClean="0"/>
              <a:t>더 좋은 문장으로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572799" y="1095393"/>
            <a:ext cx="11489892" cy="4351338"/>
          </a:xfrm>
        </p:spPr>
        <p:txBody>
          <a:bodyPr>
            <a:normAutofit/>
          </a:bodyPr>
          <a:lstStyle/>
          <a:p>
            <a:r>
              <a:rPr lang="ko-KR" altLang="en-US" sz="2400" b="1" dirty="0" smtClean="0">
                <a:solidFill>
                  <a:srgbClr val="0070C0"/>
                </a:solidFill>
              </a:rPr>
              <a:t>더 좋은 언어 모델로</a:t>
            </a:r>
            <a:r>
              <a:rPr lang="en-US" altLang="ko-KR" sz="2400" b="1" dirty="0" smtClean="0">
                <a:solidFill>
                  <a:srgbClr val="0070C0"/>
                </a:solidFill>
              </a:rPr>
              <a:t>!</a:t>
            </a:r>
            <a:endParaRPr lang="en-US" altLang="ko-KR" sz="2000" b="1" dirty="0" smtClean="0">
              <a:solidFill>
                <a:srgbClr val="0070C0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883" y="1737477"/>
            <a:ext cx="4848902" cy="254353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9760" y="1737477"/>
            <a:ext cx="4124901" cy="4382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192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18475</TotalTime>
  <Words>1065</Words>
  <Application>Microsoft Office PowerPoint</Application>
  <PresentationFormat>와이드스크린</PresentationFormat>
  <Paragraphs>202</Paragraphs>
  <Slides>50</Slides>
  <Notes>49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50</vt:i4>
      </vt:variant>
    </vt:vector>
  </HeadingPairs>
  <TitlesOfParts>
    <vt:vector size="54" baseType="lpstr">
      <vt:lpstr>맑은 고딕</vt:lpstr>
      <vt:lpstr>Arial</vt:lpstr>
      <vt:lpstr>Wingdings</vt:lpstr>
      <vt:lpstr>Office 테마</vt:lpstr>
      <vt:lpstr>밑바닥부터 시작하는 딥러닝2 -사이토 고키-  황의지</vt:lpstr>
      <vt:lpstr>CHAPTER 7. RNN을 사용한 문장 생성</vt:lpstr>
      <vt:lpstr>7.1 언어 모델을 사용한 문장 생성</vt:lpstr>
      <vt:lpstr>7.1.1 RNN을 사용한 문장 생성의 순서</vt:lpstr>
      <vt:lpstr>7.1.1 RNN을 사용한 문장 생성의 순서</vt:lpstr>
      <vt:lpstr>7.1.2 문장 생성 구현</vt:lpstr>
      <vt:lpstr>7.1.2 문장 생성 구현</vt:lpstr>
      <vt:lpstr>7.1.2 문장 생성 구현</vt:lpstr>
      <vt:lpstr>7.1.3 더 좋은 문장으로</vt:lpstr>
      <vt:lpstr>7.1.3 더 좋은 문장으로</vt:lpstr>
      <vt:lpstr>7.1.2 문장 생성 구현</vt:lpstr>
      <vt:lpstr>7.1.3 더 좋은 문장으로</vt:lpstr>
      <vt:lpstr>7.2 seq2seq </vt:lpstr>
      <vt:lpstr>7.2.1 seq2seq의 원리</vt:lpstr>
      <vt:lpstr>7.2.1 seq2seq의 원리</vt:lpstr>
      <vt:lpstr>7.2.1 seq2seq의 원리</vt:lpstr>
      <vt:lpstr>7.2.1 seq2seq의 원리</vt:lpstr>
      <vt:lpstr>7.2.2 시계열 데이터 변환용 장난감 문제</vt:lpstr>
      <vt:lpstr>7.2.3 가변 길이 시계열 데이터</vt:lpstr>
      <vt:lpstr>7.2.4 덧셈 데이터셋</vt:lpstr>
      <vt:lpstr>7.2.4 덧셈 데이터셋</vt:lpstr>
      <vt:lpstr>7.3 seqseq 구현</vt:lpstr>
      <vt:lpstr>7.3.1 Encoder클래스</vt:lpstr>
      <vt:lpstr>7.3.1 Encoder클래스</vt:lpstr>
      <vt:lpstr>7.3.2 Decoder 클래스</vt:lpstr>
      <vt:lpstr>PowerPoint 프레젠테이션</vt:lpstr>
      <vt:lpstr>7.3.2 Decoder 클래스</vt:lpstr>
      <vt:lpstr>7.3.2 Decoder 클래스</vt:lpstr>
      <vt:lpstr>7.3.3 Seq2seq 클래스</vt:lpstr>
      <vt:lpstr>7.3.4 seq2seq 평가</vt:lpstr>
      <vt:lpstr>7.3.4 seq2seq 평가</vt:lpstr>
      <vt:lpstr>7.3.4 seq2seq 평가</vt:lpstr>
      <vt:lpstr>7.3.4 seq2seq 평가</vt:lpstr>
      <vt:lpstr>7.3.4 seq2seq 평가</vt:lpstr>
      <vt:lpstr>7.3.4 seq2seq 평가</vt:lpstr>
      <vt:lpstr>7.4 seq2seq 개선</vt:lpstr>
      <vt:lpstr>7.4.1 입력 데이터 반전(Reverse)</vt:lpstr>
      <vt:lpstr>7.4.1 입력 데이터 반전(Reverse)</vt:lpstr>
      <vt:lpstr>7.3.4 seq2seq 평가</vt:lpstr>
      <vt:lpstr>7.4.1 입력 데이터 반전(Reverse)</vt:lpstr>
      <vt:lpstr>7.4.1 입력 데이터 반전(Reverse)</vt:lpstr>
      <vt:lpstr>7.4.2 엿보기(Peeky)</vt:lpstr>
      <vt:lpstr>7.4.2 엿보기(Peeky)</vt:lpstr>
      <vt:lpstr>7.4.2 엿보기(Peeky)</vt:lpstr>
      <vt:lpstr>7.4.2 엿보기(Peeky)</vt:lpstr>
      <vt:lpstr>7.4.2 엿보기(Peeky)</vt:lpstr>
      <vt:lpstr>7.4.2 엿보기(Peeky)</vt:lpstr>
      <vt:lpstr>7.4.2 엿보기(Peeky)</vt:lpstr>
      <vt:lpstr>7.4.2 엿보기(Peeky)</vt:lpstr>
      <vt:lpstr>7.5 seq2seq2를 이용하는 애플리케이션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밑바닥부터 시작하는 딥러닝 -사이토 고키-  황의지</dc:title>
  <dc:creator>황의지</dc:creator>
  <cp:lastModifiedBy>Uiji</cp:lastModifiedBy>
  <cp:revision>1397</cp:revision>
  <dcterms:created xsi:type="dcterms:W3CDTF">2024-01-23T12:02:33Z</dcterms:created>
  <dcterms:modified xsi:type="dcterms:W3CDTF">2024-04-01T05:31:47Z</dcterms:modified>
</cp:coreProperties>
</file>